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49"/>
  </p:notesMasterIdLst>
  <p:sldIdLst>
    <p:sldId id="28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85" r:id="rId18"/>
    <p:sldId id="309" r:id="rId19"/>
    <p:sldId id="310" r:id="rId20"/>
    <p:sldId id="314" r:id="rId21"/>
    <p:sldId id="313" r:id="rId22"/>
    <p:sldId id="312" r:id="rId23"/>
    <p:sldId id="315" r:id="rId24"/>
    <p:sldId id="311" r:id="rId25"/>
    <p:sldId id="273" r:id="rId26"/>
    <p:sldId id="274" r:id="rId27"/>
    <p:sldId id="275" r:id="rId28"/>
    <p:sldId id="288" r:id="rId29"/>
    <p:sldId id="289" r:id="rId30"/>
    <p:sldId id="293" r:id="rId31"/>
    <p:sldId id="294" r:id="rId32"/>
    <p:sldId id="297" r:id="rId33"/>
    <p:sldId id="295" r:id="rId34"/>
    <p:sldId id="296" r:id="rId35"/>
    <p:sldId id="298" r:id="rId36"/>
    <p:sldId id="299" r:id="rId37"/>
    <p:sldId id="306" r:id="rId38"/>
    <p:sldId id="305" r:id="rId39"/>
    <p:sldId id="300" r:id="rId40"/>
    <p:sldId id="302" r:id="rId41"/>
    <p:sldId id="277" r:id="rId42"/>
    <p:sldId id="290" r:id="rId43"/>
    <p:sldId id="291" r:id="rId44"/>
    <p:sldId id="292" r:id="rId45"/>
    <p:sldId id="317" r:id="rId46"/>
    <p:sldId id="283" r:id="rId47"/>
    <p:sldId id="287" r:id="rId48"/>
  </p:sldIdLst>
  <p:sldSz cx="18288000" cy="10287000"/>
  <p:notesSz cx="6858000" cy="9144000"/>
  <p:embeddedFontLst>
    <p:embeddedFont>
      <p:font typeface="Calibri" panose="020F0502020204030204" pitchFamily="34" charset="0"/>
      <p:regular r:id="rId50"/>
      <p:bold r:id="rId51"/>
      <p:italic r:id="rId52"/>
      <p:boldItalic r:id="rId53"/>
    </p:embeddedFont>
    <p:embeddedFont>
      <p:font typeface="Open Sans Bold" panose="020B0604020202020204" charset="0"/>
      <p:regular r:id="rId54"/>
    </p:embeddedFont>
    <p:embeddedFont>
      <p:font typeface="Open Sauce" panose="020B0604020202020204" charset="0"/>
      <p:regular r:id="rId55"/>
    </p:embeddedFont>
    <p:embeddedFont>
      <p:font typeface="Open Sauce Bold" panose="020B0604020202020204" charset="0"/>
      <p:regular r:id="rId56"/>
    </p:embeddedFont>
    <p:embeddedFont>
      <p:font typeface="Trebuchet MS Bold" panose="020B0604020202020204" charset="0"/>
      <p:regular r:id="rId57"/>
    </p:embeddedFont>
    <p:embeddedFont>
      <p:font typeface="Verdana" panose="020B0604030504040204" pitchFamily="34" charset="0"/>
      <p:regular r:id="rId58"/>
      <p:bold r:id="rId59"/>
      <p:italic r:id="rId60"/>
      <p:boldItalic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5" Type="http://schemas.openxmlformats.org/officeDocument/2006/relationships/slide" Target="slides/slide3.xml"/><Relationship Id="rId61"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9.png"/></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png>
</file>

<file path=ppt/media/image40.png>
</file>

<file path=ppt/media/image41.svg>
</file>

<file path=ppt/media/image42.png>
</file>

<file path=ppt/media/image43.png>
</file>

<file path=ppt/media/image44.sv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5AA7BD-B8B5-4A42-8465-94564A0AF4E4}" type="datetimeFigureOut">
              <a:rPr lang="es-CO" smtClean="0"/>
              <a:t>17/01/2026</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867DFA-8BEB-46E2-A577-3D457100C856}" type="slidenum">
              <a:rPr lang="es-CO" smtClean="0"/>
              <a:t>‹Nº›</a:t>
            </a:fld>
            <a:endParaRPr lang="es-CO"/>
          </a:p>
        </p:txBody>
      </p:sp>
    </p:spTree>
    <p:extLst>
      <p:ext uri="{BB962C8B-B14F-4D97-AF65-F5344CB8AC3E}">
        <p14:creationId xmlns:p14="http://schemas.microsoft.com/office/powerpoint/2010/main" val="4018822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27867DFA-8BEB-46E2-A577-3D457100C856}" type="slidenum">
              <a:rPr lang="es-CO" smtClean="0"/>
              <a:t>31</a:t>
            </a:fld>
            <a:endParaRPr lang="es-CO"/>
          </a:p>
        </p:txBody>
      </p:sp>
    </p:spTree>
    <p:extLst>
      <p:ext uri="{BB962C8B-B14F-4D97-AF65-F5344CB8AC3E}">
        <p14:creationId xmlns:p14="http://schemas.microsoft.com/office/powerpoint/2010/main" val="3711756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iapositiva de título" type="title">
  <p:cSld name="Diapositiva de título">
    <p:spTree>
      <p:nvGrpSpPr>
        <p:cNvPr id="1" name="Shape 11"/>
        <p:cNvGrpSpPr/>
        <p:nvPr/>
      </p:nvGrpSpPr>
      <p:grpSpPr>
        <a:xfrm>
          <a:off x="0" y="0"/>
          <a:ext cx="0" cy="0"/>
          <a:chOff x="0" y="0"/>
          <a:chExt cx="0" cy="0"/>
        </a:xfrm>
      </p:grpSpPr>
      <p:sp>
        <p:nvSpPr>
          <p:cNvPr id="12" name="Google Shape;12;p8"/>
          <p:cNvSpPr txBox="1">
            <a:spLocks noGrp="1"/>
          </p:cNvSpPr>
          <p:nvPr>
            <p:ph type="ctrTitle"/>
          </p:nvPr>
        </p:nvSpPr>
        <p:spPr>
          <a:xfrm>
            <a:off x="2286000" y="1683545"/>
            <a:ext cx="13716000" cy="35814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Verdana"/>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8"/>
          <p:cNvSpPr txBox="1">
            <a:spLocks noGrp="1"/>
          </p:cNvSpPr>
          <p:nvPr>
            <p:ph type="subTitle" idx="1"/>
          </p:nvPr>
        </p:nvSpPr>
        <p:spPr>
          <a:xfrm>
            <a:off x="2286000" y="5403057"/>
            <a:ext cx="13716000" cy="248364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500"/>
              </a:spcBef>
              <a:spcAft>
                <a:spcPts val="0"/>
              </a:spcAft>
              <a:buClr>
                <a:schemeClr val="dk1"/>
              </a:buClr>
              <a:buSzPts val="2400"/>
              <a:buNone/>
              <a:defRPr sz="3600"/>
            </a:lvl1pPr>
            <a:lvl2pPr lvl="1" algn="ctr">
              <a:lnSpc>
                <a:spcPct val="90000"/>
              </a:lnSpc>
              <a:spcBef>
                <a:spcPts val="750"/>
              </a:spcBef>
              <a:spcAft>
                <a:spcPts val="0"/>
              </a:spcAft>
              <a:buClr>
                <a:schemeClr val="dk1"/>
              </a:buClr>
              <a:buSzPts val="2000"/>
              <a:buNone/>
              <a:defRPr sz="3000"/>
            </a:lvl2pPr>
            <a:lvl3pPr lvl="2" algn="ctr">
              <a:lnSpc>
                <a:spcPct val="90000"/>
              </a:lnSpc>
              <a:spcBef>
                <a:spcPts val="750"/>
              </a:spcBef>
              <a:spcAft>
                <a:spcPts val="0"/>
              </a:spcAft>
              <a:buClr>
                <a:schemeClr val="dk1"/>
              </a:buClr>
              <a:buSzPts val="1800"/>
              <a:buNone/>
              <a:defRPr sz="2700"/>
            </a:lvl3pPr>
            <a:lvl4pPr lvl="3" algn="ctr">
              <a:lnSpc>
                <a:spcPct val="90000"/>
              </a:lnSpc>
              <a:spcBef>
                <a:spcPts val="750"/>
              </a:spcBef>
              <a:spcAft>
                <a:spcPts val="0"/>
              </a:spcAft>
              <a:buClr>
                <a:schemeClr val="dk1"/>
              </a:buClr>
              <a:buSzPts val="1600"/>
              <a:buNone/>
              <a:defRPr sz="2400"/>
            </a:lvl4pPr>
            <a:lvl5pPr lvl="4" algn="ctr">
              <a:lnSpc>
                <a:spcPct val="90000"/>
              </a:lnSpc>
              <a:spcBef>
                <a:spcPts val="750"/>
              </a:spcBef>
              <a:spcAft>
                <a:spcPts val="0"/>
              </a:spcAft>
              <a:buClr>
                <a:schemeClr val="dk1"/>
              </a:buClr>
              <a:buSzPts val="1600"/>
              <a:buNone/>
              <a:defRPr sz="2400"/>
            </a:lvl5pPr>
            <a:lvl6pPr lvl="5" algn="ctr">
              <a:lnSpc>
                <a:spcPct val="90000"/>
              </a:lnSpc>
              <a:spcBef>
                <a:spcPts val="750"/>
              </a:spcBef>
              <a:spcAft>
                <a:spcPts val="0"/>
              </a:spcAft>
              <a:buClr>
                <a:schemeClr val="dk1"/>
              </a:buClr>
              <a:buSzPts val="1600"/>
              <a:buNone/>
              <a:defRPr sz="2400"/>
            </a:lvl6pPr>
            <a:lvl7pPr lvl="6" algn="ctr">
              <a:lnSpc>
                <a:spcPct val="90000"/>
              </a:lnSpc>
              <a:spcBef>
                <a:spcPts val="750"/>
              </a:spcBef>
              <a:spcAft>
                <a:spcPts val="0"/>
              </a:spcAft>
              <a:buClr>
                <a:schemeClr val="dk1"/>
              </a:buClr>
              <a:buSzPts val="1600"/>
              <a:buNone/>
              <a:defRPr sz="2400"/>
            </a:lvl7pPr>
            <a:lvl8pPr lvl="7" algn="ctr">
              <a:lnSpc>
                <a:spcPct val="90000"/>
              </a:lnSpc>
              <a:spcBef>
                <a:spcPts val="750"/>
              </a:spcBef>
              <a:spcAft>
                <a:spcPts val="0"/>
              </a:spcAft>
              <a:buClr>
                <a:schemeClr val="dk1"/>
              </a:buClr>
              <a:buSzPts val="1600"/>
              <a:buNone/>
              <a:defRPr sz="2400"/>
            </a:lvl8pPr>
            <a:lvl9pPr lvl="8" algn="ctr">
              <a:lnSpc>
                <a:spcPct val="90000"/>
              </a:lnSpc>
              <a:spcBef>
                <a:spcPts val="750"/>
              </a:spcBef>
              <a:spcAft>
                <a:spcPts val="0"/>
              </a:spcAft>
              <a:buClr>
                <a:schemeClr val="dk1"/>
              </a:buClr>
              <a:buSzPts val="1600"/>
              <a:buNone/>
              <a:defRPr sz="2400"/>
            </a:lvl9pPr>
          </a:lstStyle>
          <a:p>
            <a:endParaRPr/>
          </a:p>
        </p:txBody>
      </p:sp>
      <p:sp>
        <p:nvSpPr>
          <p:cNvPr id="14" name="Google Shape;14;p8"/>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8"/>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8"/>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41303759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n blanco" type="blank">
  <p:cSld name="En blanco">
    <p:spTree>
      <p:nvGrpSpPr>
        <p:cNvPr id="1" name="Shape 22"/>
        <p:cNvGrpSpPr/>
        <p:nvPr/>
      </p:nvGrpSpPr>
      <p:grpSpPr>
        <a:xfrm>
          <a:off x="0" y="0"/>
          <a:ext cx="0" cy="0"/>
          <a:chOff x="0" y="0"/>
          <a:chExt cx="0" cy="0"/>
        </a:xfrm>
      </p:grpSpPr>
      <p:sp>
        <p:nvSpPr>
          <p:cNvPr id="23" name="Google Shape;23;p10"/>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0"/>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0"/>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878818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objetos" type="obj">
  <p:cSld name="Título y objeto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1257300" y="2738438"/>
            <a:ext cx="15773400" cy="6527007"/>
          </a:xfrm>
          <a:prstGeom prst="rect">
            <a:avLst/>
          </a:prstGeom>
          <a:noFill/>
          <a:ln>
            <a:noFill/>
          </a:ln>
        </p:spPr>
        <p:txBody>
          <a:bodyPr spcFirstLastPara="1" wrap="square" lIns="91425" tIns="45700" rIns="91425" bIns="45700" anchor="t" anchorCtr="0">
            <a:normAutofit/>
          </a:bodyPr>
          <a:lstStyle>
            <a:lvl1pPr marL="685800" lvl="0" indent="-514350" algn="l">
              <a:lnSpc>
                <a:spcPct val="90000"/>
              </a:lnSpc>
              <a:spcBef>
                <a:spcPts val="1500"/>
              </a:spcBef>
              <a:spcAft>
                <a:spcPts val="0"/>
              </a:spcAft>
              <a:buClr>
                <a:schemeClr val="dk1"/>
              </a:buClr>
              <a:buSzPts val="1800"/>
              <a:buChar char="•"/>
              <a:defRPr/>
            </a:lvl1pPr>
            <a:lvl2pPr marL="1371600" lvl="1" indent="-514350" algn="l">
              <a:lnSpc>
                <a:spcPct val="90000"/>
              </a:lnSpc>
              <a:spcBef>
                <a:spcPts val="750"/>
              </a:spcBef>
              <a:spcAft>
                <a:spcPts val="0"/>
              </a:spcAft>
              <a:buClr>
                <a:schemeClr val="dk1"/>
              </a:buClr>
              <a:buSzPts val="1800"/>
              <a:buChar char="•"/>
              <a:defRPr/>
            </a:lvl2pPr>
            <a:lvl3pPr marL="2057400" lvl="2" indent="-514350" algn="l">
              <a:lnSpc>
                <a:spcPct val="90000"/>
              </a:lnSpc>
              <a:spcBef>
                <a:spcPts val="750"/>
              </a:spcBef>
              <a:spcAft>
                <a:spcPts val="0"/>
              </a:spcAft>
              <a:buClr>
                <a:schemeClr val="dk1"/>
              </a:buClr>
              <a:buSzPts val="1800"/>
              <a:buChar char="•"/>
              <a:defRPr/>
            </a:lvl3pPr>
            <a:lvl4pPr marL="2743200" lvl="3" indent="-514350" algn="l">
              <a:lnSpc>
                <a:spcPct val="90000"/>
              </a:lnSpc>
              <a:spcBef>
                <a:spcPts val="750"/>
              </a:spcBef>
              <a:spcAft>
                <a:spcPts val="0"/>
              </a:spcAft>
              <a:buClr>
                <a:schemeClr val="dk1"/>
              </a:buClr>
              <a:buSzPts val="1800"/>
              <a:buChar char="•"/>
              <a:defRPr/>
            </a:lvl4pPr>
            <a:lvl5pPr marL="3429000" lvl="4" indent="-514350" algn="l">
              <a:lnSpc>
                <a:spcPct val="90000"/>
              </a:lnSpc>
              <a:spcBef>
                <a:spcPts val="750"/>
              </a:spcBef>
              <a:spcAft>
                <a:spcPts val="0"/>
              </a:spcAft>
              <a:buClr>
                <a:schemeClr val="dk1"/>
              </a:buClr>
              <a:buSzPts val="1800"/>
              <a:buChar char="•"/>
              <a:defRPr/>
            </a:lvl5pPr>
            <a:lvl6pPr marL="4114800" lvl="5" indent="-514350" algn="l">
              <a:lnSpc>
                <a:spcPct val="90000"/>
              </a:lnSpc>
              <a:spcBef>
                <a:spcPts val="750"/>
              </a:spcBef>
              <a:spcAft>
                <a:spcPts val="0"/>
              </a:spcAft>
              <a:buClr>
                <a:schemeClr val="dk1"/>
              </a:buClr>
              <a:buSzPts val="1800"/>
              <a:buChar char="•"/>
              <a:defRPr/>
            </a:lvl6pPr>
            <a:lvl7pPr marL="4800600" lvl="6" indent="-514350" algn="l">
              <a:lnSpc>
                <a:spcPct val="90000"/>
              </a:lnSpc>
              <a:spcBef>
                <a:spcPts val="750"/>
              </a:spcBef>
              <a:spcAft>
                <a:spcPts val="0"/>
              </a:spcAft>
              <a:buClr>
                <a:schemeClr val="dk1"/>
              </a:buClr>
              <a:buSzPts val="1800"/>
              <a:buChar char="•"/>
              <a:defRPr/>
            </a:lvl7pPr>
            <a:lvl8pPr marL="5486400" lvl="7" indent="-514350" algn="l">
              <a:lnSpc>
                <a:spcPct val="90000"/>
              </a:lnSpc>
              <a:spcBef>
                <a:spcPts val="750"/>
              </a:spcBef>
              <a:spcAft>
                <a:spcPts val="0"/>
              </a:spcAft>
              <a:buClr>
                <a:schemeClr val="dk1"/>
              </a:buClr>
              <a:buSzPts val="1800"/>
              <a:buChar char="•"/>
              <a:defRPr/>
            </a:lvl8pPr>
            <a:lvl9pPr marL="6172200" lvl="8" indent="-514350" algn="l">
              <a:lnSpc>
                <a:spcPct val="90000"/>
              </a:lnSpc>
              <a:spcBef>
                <a:spcPts val="750"/>
              </a:spcBef>
              <a:spcAft>
                <a:spcPts val="0"/>
              </a:spcAft>
              <a:buClr>
                <a:schemeClr val="dk1"/>
              </a:buClr>
              <a:buSzPts val="1800"/>
              <a:buChar char="•"/>
              <a:defRPr/>
            </a:lvl9pPr>
          </a:lstStyle>
          <a:p>
            <a:endParaRPr/>
          </a:p>
        </p:txBody>
      </p:sp>
      <p:sp>
        <p:nvSpPr>
          <p:cNvPr id="36" name="Google Shape;36;p12"/>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31662646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Encabezado de sección" type="secHead">
  <p:cSld name="Encabezado de sección">
    <p:spTree>
      <p:nvGrpSpPr>
        <p:cNvPr id="1" name="Shape 39"/>
        <p:cNvGrpSpPr/>
        <p:nvPr/>
      </p:nvGrpSpPr>
      <p:grpSpPr>
        <a:xfrm>
          <a:off x="0" y="0"/>
          <a:ext cx="0" cy="0"/>
          <a:chOff x="0" y="0"/>
          <a:chExt cx="0" cy="0"/>
        </a:xfrm>
      </p:grpSpPr>
      <p:sp>
        <p:nvSpPr>
          <p:cNvPr id="40" name="Google Shape;40;p13"/>
          <p:cNvSpPr txBox="1">
            <a:spLocks noGrp="1"/>
          </p:cNvSpPr>
          <p:nvPr>
            <p:ph type="title"/>
          </p:nvPr>
        </p:nvSpPr>
        <p:spPr>
          <a:xfrm>
            <a:off x="1247775" y="2564608"/>
            <a:ext cx="15773400" cy="427910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Verdana"/>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13"/>
          <p:cNvSpPr txBox="1">
            <a:spLocks noGrp="1"/>
          </p:cNvSpPr>
          <p:nvPr>
            <p:ph type="body" idx="1"/>
          </p:nvPr>
        </p:nvSpPr>
        <p:spPr>
          <a:xfrm>
            <a:off x="1247775" y="6884195"/>
            <a:ext cx="15773400" cy="2250281"/>
          </a:xfrm>
          <a:prstGeom prst="rect">
            <a:avLst/>
          </a:prstGeom>
          <a:noFill/>
          <a:ln>
            <a:noFill/>
          </a:ln>
        </p:spPr>
        <p:txBody>
          <a:bodyPr spcFirstLastPara="1" wrap="square" lIns="91425" tIns="45700" rIns="91425" bIns="45700" anchor="t" anchorCtr="0">
            <a:normAutofit/>
          </a:bodyPr>
          <a:lstStyle>
            <a:lvl1pPr marL="685800" lvl="0" indent="-342900" algn="l">
              <a:lnSpc>
                <a:spcPct val="90000"/>
              </a:lnSpc>
              <a:spcBef>
                <a:spcPts val="1500"/>
              </a:spcBef>
              <a:spcAft>
                <a:spcPts val="0"/>
              </a:spcAft>
              <a:buClr>
                <a:srgbClr val="888888"/>
              </a:buClr>
              <a:buSzPts val="2400"/>
              <a:buNone/>
              <a:defRPr sz="3600">
                <a:solidFill>
                  <a:srgbClr val="888888"/>
                </a:solidFill>
              </a:defRPr>
            </a:lvl1pPr>
            <a:lvl2pPr marL="1371600" lvl="1" indent="-342900" algn="l">
              <a:lnSpc>
                <a:spcPct val="90000"/>
              </a:lnSpc>
              <a:spcBef>
                <a:spcPts val="750"/>
              </a:spcBef>
              <a:spcAft>
                <a:spcPts val="0"/>
              </a:spcAft>
              <a:buClr>
                <a:srgbClr val="888888"/>
              </a:buClr>
              <a:buSzPts val="2000"/>
              <a:buNone/>
              <a:defRPr sz="3000">
                <a:solidFill>
                  <a:srgbClr val="888888"/>
                </a:solidFill>
              </a:defRPr>
            </a:lvl2pPr>
            <a:lvl3pPr marL="2057400" lvl="2" indent="-342900" algn="l">
              <a:lnSpc>
                <a:spcPct val="90000"/>
              </a:lnSpc>
              <a:spcBef>
                <a:spcPts val="750"/>
              </a:spcBef>
              <a:spcAft>
                <a:spcPts val="0"/>
              </a:spcAft>
              <a:buClr>
                <a:srgbClr val="888888"/>
              </a:buClr>
              <a:buSzPts val="1800"/>
              <a:buNone/>
              <a:defRPr sz="2700">
                <a:solidFill>
                  <a:srgbClr val="888888"/>
                </a:solidFill>
              </a:defRPr>
            </a:lvl3pPr>
            <a:lvl4pPr marL="2743200" lvl="3" indent="-342900" algn="l">
              <a:lnSpc>
                <a:spcPct val="90000"/>
              </a:lnSpc>
              <a:spcBef>
                <a:spcPts val="750"/>
              </a:spcBef>
              <a:spcAft>
                <a:spcPts val="0"/>
              </a:spcAft>
              <a:buClr>
                <a:srgbClr val="888888"/>
              </a:buClr>
              <a:buSzPts val="1600"/>
              <a:buNone/>
              <a:defRPr sz="2400">
                <a:solidFill>
                  <a:srgbClr val="888888"/>
                </a:solidFill>
              </a:defRPr>
            </a:lvl4pPr>
            <a:lvl5pPr marL="3429000" lvl="4" indent="-342900" algn="l">
              <a:lnSpc>
                <a:spcPct val="90000"/>
              </a:lnSpc>
              <a:spcBef>
                <a:spcPts val="750"/>
              </a:spcBef>
              <a:spcAft>
                <a:spcPts val="0"/>
              </a:spcAft>
              <a:buClr>
                <a:srgbClr val="888888"/>
              </a:buClr>
              <a:buSzPts val="1600"/>
              <a:buNone/>
              <a:defRPr sz="2400">
                <a:solidFill>
                  <a:srgbClr val="888888"/>
                </a:solidFill>
              </a:defRPr>
            </a:lvl5pPr>
            <a:lvl6pPr marL="4114800" lvl="5" indent="-342900" algn="l">
              <a:lnSpc>
                <a:spcPct val="90000"/>
              </a:lnSpc>
              <a:spcBef>
                <a:spcPts val="750"/>
              </a:spcBef>
              <a:spcAft>
                <a:spcPts val="0"/>
              </a:spcAft>
              <a:buClr>
                <a:srgbClr val="888888"/>
              </a:buClr>
              <a:buSzPts val="1600"/>
              <a:buNone/>
              <a:defRPr sz="2400">
                <a:solidFill>
                  <a:srgbClr val="888888"/>
                </a:solidFill>
              </a:defRPr>
            </a:lvl6pPr>
            <a:lvl7pPr marL="4800600" lvl="6" indent="-342900" algn="l">
              <a:lnSpc>
                <a:spcPct val="90000"/>
              </a:lnSpc>
              <a:spcBef>
                <a:spcPts val="750"/>
              </a:spcBef>
              <a:spcAft>
                <a:spcPts val="0"/>
              </a:spcAft>
              <a:buClr>
                <a:srgbClr val="888888"/>
              </a:buClr>
              <a:buSzPts val="1600"/>
              <a:buNone/>
              <a:defRPr sz="2400">
                <a:solidFill>
                  <a:srgbClr val="888888"/>
                </a:solidFill>
              </a:defRPr>
            </a:lvl7pPr>
            <a:lvl8pPr marL="5486400" lvl="7" indent="-342900" algn="l">
              <a:lnSpc>
                <a:spcPct val="90000"/>
              </a:lnSpc>
              <a:spcBef>
                <a:spcPts val="750"/>
              </a:spcBef>
              <a:spcAft>
                <a:spcPts val="0"/>
              </a:spcAft>
              <a:buClr>
                <a:srgbClr val="888888"/>
              </a:buClr>
              <a:buSzPts val="1600"/>
              <a:buNone/>
              <a:defRPr sz="2400">
                <a:solidFill>
                  <a:srgbClr val="888888"/>
                </a:solidFill>
              </a:defRPr>
            </a:lvl8pPr>
            <a:lvl9pPr marL="6172200" lvl="8" indent="-342900" algn="l">
              <a:lnSpc>
                <a:spcPct val="90000"/>
              </a:lnSpc>
              <a:spcBef>
                <a:spcPts val="750"/>
              </a:spcBef>
              <a:spcAft>
                <a:spcPts val="0"/>
              </a:spcAft>
              <a:buClr>
                <a:srgbClr val="888888"/>
              </a:buClr>
              <a:buSzPts val="1600"/>
              <a:buNone/>
              <a:defRPr sz="2400">
                <a:solidFill>
                  <a:srgbClr val="888888"/>
                </a:solidFill>
              </a:defRPr>
            </a:lvl9pPr>
          </a:lstStyle>
          <a:p>
            <a:endParaRPr/>
          </a:p>
        </p:txBody>
      </p:sp>
      <p:sp>
        <p:nvSpPr>
          <p:cNvPr id="42" name="Google Shape;42;p13"/>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3"/>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3"/>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2056058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ación" type="twoTxTwoObj">
  <p:cSld name="Comparación">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1259682" y="547688"/>
            <a:ext cx="15773400" cy="198834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4"/>
          <p:cNvSpPr txBox="1">
            <a:spLocks noGrp="1"/>
          </p:cNvSpPr>
          <p:nvPr>
            <p:ph type="body" idx="1"/>
          </p:nvPr>
        </p:nvSpPr>
        <p:spPr>
          <a:xfrm>
            <a:off x="1259683" y="2521745"/>
            <a:ext cx="7736681" cy="1235868"/>
          </a:xfrm>
          <a:prstGeom prst="rect">
            <a:avLst/>
          </a:prstGeom>
          <a:noFill/>
          <a:ln>
            <a:noFill/>
          </a:ln>
        </p:spPr>
        <p:txBody>
          <a:bodyPr spcFirstLastPara="1" wrap="square" lIns="91425" tIns="45700" rIns="91425" bIns="45700" anchor="b" anchorCtr="0">
            <a:normAutofit/>
          </a:bodyPr>
          <a:lstStyle>
            <a:lvl1pPr marL="685800" lvl="0" indent="-342900" algn="l">
              <a:lnSpc>
                <a:spcPct val="90000"/>
              </a:lnSpc>
              <a:spcBef>
                <a:spcPts val="1500"/>
              </a:spcBef>
              <a:spcAft>
                <a:spcPts val="0"/>
              </a:spcAft>
              <a:buClr>
                <a:schemeClr val="dk1"/>
              </a:buClr>
              <a:buSzPts val="2400"/>
              <a:buNone/>
              <a:defRPr sz="3600" b="1"/>
            </a:lvl1pPr>
            <a:lvl2pPr marL="1371600" lvl="1" indent="-342900" algn="l">
              <a:lnSpc>
                <a:spcPct val="90000"/>
              </a:lnSpc>
              <a:spcBef>
                <a:spcPts val="750"/>
              </a:spcBef>
              <a:spcAft>
                <a:spcPts val="0"/>
              </a:spcAft>
              <a:buClr>
                <a:schemeClr val="dk1"/>
              </a:buClr>
              <a:buSzPts val="2000"/>
              <a:buNone/>
              <a:defRPr sz="3000" b="1"/>
            </a:lvl2pPr>
            <a:lvl3pPr marL="2057400" lvl="2" indent="-342900" algn="l">
              <a:lnSpc>
                <a:spcPct val="90000"/>
              </a:lnSpc>
              <a:spcBef>
                <a:spcPts val="750"/>
              </a:spcBef>
              <a:spcAft>
                <a:spcPts val="0"/>
              </a:spcAft>
              <a:buClr>
                <a:schemeClr val="dk1"/>
              </a:buClr>
              <a:buSzPts val="1800"/>
              <a:buNone/>
              <a:defRPr sz="2700" b="1"/>
            </a:lvl3pPr>
            <a:lvl4pPr marL="2743200" lvl="3" indent="-342900" algn="l">
              <a:lnSpc>
                <a:spcPct val="90000"/>
              </a:lnSpc>
              <a:spcBef>
                <a:spcPts val="750"/>
              </a:spcBef>
              <a:spcAft>
                <a:spcPts val="0"/>
              </a:spcAft>
              <a:buClr>
                <a:schemeClr val="dk1"/>
              </a:buClr>
              <a:buSzPts val="1600"/>
              <a:buNone/>
              <a:defRPr sz="2400" b="1"/>
            </a:lvl4pPr>
            <a:lvl5pPr marL="3429000" lvl="4" indent="-342900" algn="l">
              <a:lnSpc>
                <a:spcPct val="90000"/>
              </a:lnSpc>
              <a:spcBef>
                <a:spcPts val="750"/>
              </a:spcBef>
              <a:spcAft>
                <a:spcPts val="0"/>
              </a:spcAft>
              <a:buClr>
                <a:schemeClr val="dk1"/>
              </a:buClr>
              <a:buSzPts val="1600"/>
              <a:buNone/>
              <a:defRPr sz="2400" b="1"/>
            </a:lvl5pPr>
            <a:lvl6pPr marL="4114800" lvl="5" indent="-342900" algn="l">
              <a:lnSpc>
                <a:spcPct val="90000"/>
              </a:lnSpc>
              <a:spcBef>
                <a:spcPts val="750"/>
              </a:spcBef>
              <a:spcAft>
                <a:spcPts val="0"/>
              </a:spcAft>
              <a:buClr>
                <a:schemeClr val="dk1"/>
              </a:buClr>
              <a:buSzPts val="1600"/>
              <a:buNone/>
              <a:defRPr sz="2400" b="1"/>
            </a:lvl6pPr>
            <a:lvl7pPr marL="4800600" lvl="6" indent="-342900" algn="l">
              <a:lnSpc>
                <a:spcPct val="90000"/>
              </a:lnSpc>
              <a:spcBef>
                <a:spcPts val="750"/>
              </a:spcBef>
              <a:spcAft>
                <a:spcPts val="0"/>
              </a:spcAft>
              <a:buClr>
                <a:schemeClr val="dk1"/>
              </a:buClr>
              <a:buSzPts val="1600"/>
              <a:buNone/>
              <a:defRPr sz="2400" b="1"/>
            </a:lvl7pPr>
            <a:lvl8pPr marL="5486400" lvl="7" indent="-342900" algn="l">
              <a:lnSpc>
                <a:spcPct val="90000"/>
              </a:lnSpc>
              <a:spcBef>
                <a:spcPts val="750"/>
              </a:spcBef>
              <a:spcAft>
                <a:spcPts val="0"/>
              </a:spcAft>
              <a:buClr>
                <a:schemeClr val="dk1"/>
              </a:buClr>
              <a:buSzPts val="1600"/>
              <a:buNone/>
              <a:defRPr sz="2400" b="1"/>
            </a:lvl8pPr>
            <a:lvl9pPr marL="6172200" lvl="8" indent="-342900" algn="l">
              <a:lnSpc>
                <a:spcPct val="90000"/>
              </a:lnSpc>
              <a:spcBef>
                <a:spcPts val="750"/>
              </a:spcBef>
              <a:spcAft>
                <a:spcPts val="0"/>
              </a:spcAft>
              <a:buClr>
                <a:schemeClr val="dk1"/>
              </a:buClr>
              <a:buSzPts val="1600"/>
              <a:buNone/>
              <a:defRPr sz="2400" b="1"/>
            </a:lvl9pPr>
          </a:lstStyle>
          <a:p>
            <a:endParaRPr/>
          </a:p>
        </p:txBody>
      </p:sp>
      <p:sp>
        <p:nvSpPr>
          <p:cNvPr id="48" name="Google Shape;48;p14"/>
          <p:cNvSpPr txBox="1">
            <a:spLocks noGrp="1"/>
          </p:cNvSpPr>
          <p:nvPr>
            <p:ph type="body" idx="2"/>
          </p:nvPr>
        </p:nvSpPr>
        <p:spPr>
          <a:xfrm>
            <a:off x="1259683" y="3757613"/>
            <a:ext cx="7736681" cy="5526882"/>
          </a:xfrm>
          <a:prstGeom prst="rect">
            <a:avLst/>
          </a:prstGeom>
          <a:noFill/>
          <a:ln>
            <a:noFill/>
          </a:ln>
        </p:spPr>
        <p:txBody>
          <a:bodyPr spcFirstLastPara="1" wrap="square" lIns="91425" tIns="45700" rIns="91425" bIns="45700" anchor="t" anchorCtr="0">
            <a:normAutofit/>
          </a:bodyPr>
          <a:lstStyle>
            <a:lvl1pPr marL="685800" lvl="0" indent="-514350" algn="l">
              <a:lnSpc>
                <a:spcPct val="90000"/>
              </a:lnSpc>
              <a:spcBef>
                <a:spcPts val="1500"/>
              </a:spcBef>
              <a:spcAft>
                <a:spcPts val="0"/>
              </a:spcAft>
              <a:buClr>
                <a:schemeClr val="dk1"/>
              </a:buClr>
              <a:buSzPts val="1800"/>
              <a:buChar char="•"/>
              <a:defRPr/>
            </a:lvl1pPr>
            <a:lvl2pPr marL="1371600" lvl="1" indent="-514350" algn="l">
              <a:lnSpc>
                <a:spcPct val="90000"/>
              </a:lnSpc>
              <a:spcBef>
                <a:spcPts val="750"/>
              </a:spcBef>
              <a:spcAft>
                <a:spcPts val="0"/>
              </a:spcAft>
              <a:buClr>
                <a:schemeClr val="dk1"/>
              </a:buClr>
              <a:buSzPts val="1800"/>
              <a:buChar char="•"/>
              <a:defRPr/>
            </a:lvl2pPr>
            <a:lvl3pPr marL="2057400" lvl="2" indent="-514350" algn="l">
              <a:lnSpc>
                <a:spcPct val="90000"/>
              </a:lnSpc>
              <a:spcBef>
                <a:spcPts val="750"/>
              </a:spcBef>
              <a:spcAft>
                <a:spcPts val="0"/>
              </a:spcAft>
              <a:buClr>
                <a:schemeClr val="dk1"/>
              </a:buClr>
              <a:buSzPts val="1800"/>
              <a:buChar char="•"/>
              <a:defRPr/>
            </a:lvl3pPr>
            <a:lvl4pPr marL="2743200" lvl="3" indent="-514350" algn="l">
              <a:lnSpc>
                <a:spcPct val="90000"/>
              </a:lnSpc>
              <a:spcBef>
                <a:spcPts val="750"/>
              </a:spcBef>
              <a:spcAft>
                <a:spcPts val="0"/>
              </a:spcAft>
              <a:buClr>
                <a:schemeClr val="dk1"/>
              </a:buClr>
              <a:buSzPts val="1800"/>
              <a:buChar char="•"/>
              <a:defRPr/>
            </a:lvl4pPr>
            <a:lvl5pPr marL="3429000" lvl="4" indent="-514350" algn="l">
              <a:lnSpc>
                <a:spcPct val="90000"/>
              </a:lnSpc>
              <a:spcBef>
                <a:spcPts val="750"/>
              </a:spcBef>
              <a:spcAft>
                <a:spcPts val="0"/>
              </a:spcAft>
              <a:buClr>
                <a:schemeClr val="dk1"/>
              </a:buClr>
              <a:buSzPts val="1800"/>
              <a:buChar char="•"/>
              <a:defRPr/>
            </a:lvl5pPr>
            <a:lvl6pPr marL="4114800" lvl="5" indent="-514350" algn="l">
              <a:lnSpc>
                <a:spcPct val="90000"/>
              </a:lnSpc>
              <a:spcBef>
                <a:spcPts val="750"/>
              </a:spcBef>
              <a:spcAft>
                <a:spcPts val="0"/>
              </a:spcAft>
              <a:buClr>
                <a:schemeClr val="dk1"/>
              </a:buClr>
              <a:buSzPts val="1800"/>
              <a:buChar char="•"/>
              <a:defRPr/>
            </a:lvl6pPr>
            <a:lvl7pPr marL="4800600" lvl="6" indent="-514350" algn="l">
              <a:lnSpc>
                <a:spcPct val="90000"/>
              </a:lnSpc>
              <a:spcBef>
                <a:spcPts val="750"/>
              </a:spcBef>
              <a:spcAft>
                <a:spcPts val="0"/>
              </a:spcAft>
              <a:buClr>
                <a:schemeClr val="dk1"/>
              </a:buClr>
              <a:buSzPts val="1800"/>
              <a:buChar char="•"/>
              <a:defRPr/>
            </a:lvl7pPr>
            <a:lvl8pPr marL="5486400" lvl="7" indent="-514350" algn="l">
              <a:lnSpc>
                <a:spcPct val="90000"/>
              </a:lnSpc>
              <a:spcBef>
                <a:spcPts val="750"/>
              </a:spcBef>
              <a:spcAft>
                <a:spcPts val="0"/>
              </a:spcAft>
              <a:buClr>
                <a:schemeClr val="dk1"/>
              </a:buClr>
              <a:buSzPts val="1800"/>
              <a:buChar char="•"/>
              <a:defRPr/>
            </a:lvl8pPr>
            <a:lvl9pPr marL="6172200" lvl="8" indent="-514350" algn="l">
              <a:lnSpc>
                <a:spcPct val="90000"/>
              </a:lnSpc>
              <a:spcBef>
                <a:spcPts val="750"/>
              </a:spcBef>
              <a:spcAft>
                <a:spcPts val="0"/>
              </a:spcAft>
              <a:buClr>
                <a:schemeClr val="dk1"/>
              </a:buClr>
              <a:buSzPts val="1800"/>
              <a:buChar char="•"/>
              <a:defRPr/>
            </a:lvl9pPr>
          </a:lstStyle>
          <a:p>
            <a:endParaRPr/>
          </a:p>
        </p:txBody>
      </p:sp>
      <p:sp>
        <p:nvSpPr>
          <p:cNvPr id="49" name="Google Shape;49;p14"/>
          <p:cNvSpPr txBox="1">
            <a:spLocks noGrp="1"/>
          </p:cNvSpPr>
          <p:nvPr>
            <p:ph type="body" idx="3"/>
          </p:nvPr>
        </p:nvSpPr>
        <p:spPr>
          <a:xfrm>
            <a:off x="9258300" y="2521745"/>
            <a:ext cx="7774782" cy="1235868"/>
          </a:xfrm>
          <a:prstGeom prst="rect">
            <a:avLst/>
          </a:prstGeom>
          <a:noFill/>
          <a:ln>
            <a:noFill/>
          </a:ln>
        </p:spPr>
        <p:txBody>
          <a:bodyPr spcFirstLastPara="1" wrap="square" lIns="91425" tIns="45700" rIns="91425" bIns="45700" anchor="b" anchorCtr="0">
            <a:normAutofit/>
          </a:bodyPr>
          <a:lstStyle>
            <a:lvl1pPr marL="685800" lvl="0" indent="-342900" algn="l">
              <a:lnSpc>
                <a:spcPct val="90000"/>
              </a:lnSpc>
              <a:spcBef>
                <a:spcPts val="1500"/>
              </a:spcBef>
              <a:spcAft>
                <a:spcPts val="0"/>
              </a:spcAft>
              <a:buClr>
                <a:schemeClr val="dk1"/>
              </a:buClr>
              <a:buSzPts val="2400"/>
              <a:buNone/>
              <a:defRPr sz="3600" b="1"/>
            </a:lvl1pPr>
            <a:lvl2pPr marL="1371600" lvl="1" indent="-342900" algn="l">
              <a:lnSpc>
                <a:spcPct val="90000"/>
              </a:lnSpc>
              <a:spcBef>
                <a:spcPts val="750"/>
              </a:spcBef>
              <a:spcAft>
                <a:spcPts val="0"/>
              </a:spcAft>
              <a:buClr>
                <a:schemeClr val="dk1"/>
              </a:buClr>
              <a:buSzPts val="2000"/>
              <a:buNone/>
              <a:defRPr sz="3000" b="1"/>
            </a:lvl2pPr>
            <a:lvl3pPr marL="2057400" lvl="2" indent="-342900" algn="l">
              <a:lnSpc>
                <a:spcPct val="90000"/>
              </a:lnSpc>
              <a:spcBef>
                <a:spcPts val="750"/>
              </a:spcBef>
              <a:spcAft>
                <a:spcPts val="0"/>
              </a:spcAft>
              <a:buClr>
                <a:schemeClr val="dk1"/>
              </a:buClr>
              <a:buSzPts val="1800"/>
              <a:buNone/>
              <a:defRPr sz="2700" b="1"/>
            </a:lvl3pPr>
            <a:lvl4pPr marL="2743200" lvl="3" indent="-342900" algn="l">
              <a:lnSpc>
                <a:spcPct val="90000"/>
              </a:lnSpc>
              <a:spcBef>
                <a:spcPts val="750"/>
              </a:spcBef>
              <a:spcAft>
                <a:spcPts val="0"/>
              </a:spcAft>
              <a:buClr>
                <a:schemeClr val="dk1"/>
              </a:buClr>
              <a:buSzPts val="1600"/>
              <a:buNone/>
              <a:defRPr sz="2400" b="1"/>
            </a:lvl4pPr>
            <a:lvl5pPr marL="3429000" lvl="4" indent="-342900" algn="l">
              <a:lnSpc>
                <a:spcPct val="90000"/>
              </a:lnSpc>
              <a:spcBef>
                <a:spcPts val="750"/>
              </a:spcBef>
              <a:spcAft>
                <a:spcPts val="0"/>
              </a:spcAft>
              <a:buClr>
                <a:schemeClr val="dk1"/>
              </a:buClr>
              <a:buSzPts val="1600"/>
              <a:buNone/>
              <a:defRPr sz="2400" b="1"/>
            </a:lvl5pPr>
            <a:lvl6pPr marL="4114800" lvl="5" indent="-342900" algn="l">
              <a:lnSpc>
                <a:spcPct val="90000"/>
              </a:lnSpc>
              <a:spcBef>
                <a:spcPts val="750"/>
              </a:spcBef>
              <a:spcAft>
                <a:spcPts val="0"/>
              </a:spcAft>
              <a:buClr>
                <a:schemeClr val="dk1"/>
              </a:buClr>
              <a:buSzPts val="1600"/>
              <a:buNone/>
              <a:defRPr sz="2400" b="1"/>
            </a:lvl6pPr>
            <a:lvl7pPr marL="4800600" lvl="6" indent="-342900" algn="l">
              <a:lnSpc>
                <a:spcPct val="90000"/>
              </a:lnSpc>
              <a:spcBef>
                <a:spcPts val="750"/>
              </a:spcBef>
              <a:spcAft>
                <a:spcPts val="0"/>
              </a:spcAft>
              <a:buClr>
                <a:schemeClr val="dk1"/>
              </a:buClr>
              <a:buSzPts val="1600"/>
              <a:buNone/>
              <a:defRPr sz="2400" b="1"/>
            </a:lvl7pPr>
            <a:lvl8pPr marL="5486400" lvl="7" indent="-342900" algn="l">
              <a:lnSpc>
                <a:spcPct val="90000"/>
              </a:lnSpc>
              <a:spcBef>
                <a:spcPts val="750"/>
              </a:spcBef>
              <a:spcAft>
                <a:spcPts val="0"/>
              </a:spcAft>
              <a:buClr>
                <a:schemeClr val="dk1"/>
              </a:buClr>
              <a:buSzPts val="1600"/>
              <a:buNone/>
              <a:defRPr sz="2400" b="1"/>
            </a:lvl8pPr>
            <a:lvl9pPr marL="6172200" lvl="8" indent="-342900" algn="l">
              <a:lnSpc>
                <a:spcPct val="90000"/>
              </a:lnSpc>
              <a:spcBef>
                <a:spcPts val="750"/>
              </a:spcBef>
              <a:spcAft>
                <a:spcPts val="0"/>
              </a:spcAft>
              <a:buClr>
                <a:schemeClr val="dk1"/>
              </a:buClr>
              <a:buSzPts val="1600"/>
              <a:buNone/>
              <a:defRPr sz="2400" b="1"/>
            </a:lvl9pPr>
          </a:lstStyle>
          <a:p>
            <a:endParaRPr/>
          </a:p>
        </p:txBody>
      </p:sp>
      <p:sp>
        <p:nvSpPr>
          <p:cNvPr id="50" name="Google Shape;50;p14"/>
          <p:cNvSpPr txBox="1">
            <a:spLocks noGrp="1"/>
          </p:cNvSpPr>
          <p:nvPr>
            <p:ph type="body" idx="4"/>
          </p:nvPr>
        </p:nvSpPr>
        <p:spPr>
          <a:xfrm>
            <a:off x="9258300" y="3757613"/>
            <a:ext cx="7774782" cy="5526882"/>
          </a:xfrm>
          <a:prstGeom prst="rect">
            <a:avLst/>
          </a:prstGeom>
          <a:noFill/>
          <a:ln>
            <a:noFill/>
          </a:ln>
        </p:spPr>
        <p:txBody>
          <a:bodyPr spcFirstLastPara="1" wrap="square" lIns="91425" tIns="45700" rIns="91425" bIns="45700" anchor="t" anchorCtr="0">
            <a:normAutofit/>
          </a:bodyPr>
          <a:lstStyle>
            <a:lvl1pPr marL="685800" lvl="0" indent="-514350" algn="l">
              <a:lnSpc>
                <a:spcPct val="90000"/>
              </a:lnSpc>
              <a:spcBef>
                <a:spcPts val="1500"/>
              </a:spcBef>
              <a:spcAft>
                <a:spcPts val="0"/>
              </a:spcAft>
              <a:buClr>
                <a:schemeClr val="dk1"/>
              </a:buClr>
              <a:buSzPts val="1800"/>
              <a:buChar char="•"/>
              <a:defRPr/>
            </a:lvl1pPr>
            <a:lvl2pPr marL="1371600" lvl="1" indent="-514350" algn="l">
              <a:lnSpc>
                <a:spcPct val="90000"/>
              </a:lnSpc>
              <a:spcBef>
                <a:spcPts val="750"/>
              </a:spcBef>
              <a:spcAft>
                <a:spcPts val="0"/>
              </a:spcAft>
              <a:buClr>
                <a:schemeClr val="dk1"/>
              </a:buClr>
              <a:buSzPts val="1800"/>
              <a:buChar char="•"/>
              <a:defRPr/>
            </a:lvl2pPr>
            <a:lvl3pPr marL="2057400" lvl="2" indent="-514350" algn="l">
              <a:lnSpc>
                <a:spcPct val="90000"/>
              </a:lnSpc>
              <a:spcBef>
                <a:spcPts val="750"/>
              </a:spcBef>
              <a:spcAft>
                <a:spcPts val="0"/>
              </a:spcAft>
              <a:buClr>
                <a:schemeClr val="dk1"/>
              </a:buClr>
              <a:buSzPts val="1800"/>
              <a:buChar char="•"/>
              <a:defRPr/>
            </a:lvl3pPr>
            <a:lvl4pPr marL="2743200" lvl="3" indent="-514350" algn="l">
              <a:lnSpc>
                <a:spcPct val="90000"/>
              </a:lnSpc>
              <a:spcBef>
                <a:spcPts val="750"/>
              </a:spcBef>
              <a:spcAft>
                <a:spcPts val="0"/>
              </a:spcAft>
              <a:buClr>
                <a:schemeClr val="dk1"/>
              </a:buClr>
              <a:buSzPts val="1800"/>
              <a:buChar char="•"/>
              <a:defRPr/>
            </a:lvl4pPr>
            <a:lvl5pPr marL="3429000" lvl="4" indent="-514350" algn="l">
              <a:lnSpc>
                <a:spcPct val="90000"/>
              </a:lnSpc>
              <a:spcBef>
                <a:spcPts val="750"/>
              </a:spcBef>
              <a:spcAft>
                <a:spcPts val="0"/>
              </a:spcAft>
              <a:buClr>
                <a:schemeClr val="dk1"/>
              </a:buClr>
              <a:buSzPts val="1800"/>
              <a:buChar char="•"/>
              <a:defRPr/>
            </a:lvl5pPr>
            <a:lvl6pPr marL="4114800" lvl="5" indent="-514350" algn="l">
              <a:lnSpc>
                <a:spcPct val="90000"/>
              </a:lnSpc>
              <a:spcBef>
                <a:spcPts val="750"/>
              </a:spcBef>
              <a:spcAft>
                <a:spcPts val="0"/>
              </a:spcAft>
              <a:buClr>
                <a:schemeClr val="dk1"/>
              </a:buClr>
              <a:buSzPts val="1800"/>
              <a:buChar char="•"/>
              <a:defRPr/>
            </a:lvl6pPr>
            <a:lvl7pPr marL="4800600" lvl="6" indent="-514350" algn="l">
              <a:lnSpc>
                <a:spcPct val="90000"/>
              </a:lnSpc>
              <a:spcBef>
                <a:spcPts val="750"/>
              </a:spcBef>
              <a:spcAft>
                <a:spcPts val="0"/>
              </a:spcAft>
              <a:buClr>
                <a:schemeClr val="dk1"/>
              </a:buClr>
              <a:buSzPts val="1800"/>
              <a:buChar char="•"/>
              <a:defRPr/>
            </a:lvl7pPr>
            <a:lvl8pPr marL="5486400" lvl="7" indent="-514350" algn="l">
              <a:lnSpc>
                <a:spcPct val="90000"/>
              </a:lnSpc>
              <a:spcBef>
                <a:spcPts val="750"/>
              </a:spcBef>
              <a:spcAft>
                <a:spcPts val="0"/>
              </a:spcAft>
              <a:buClr>
                <a:schemeClr val="dk1"/>
              </a:buClr>
              <a:buSzPts val="1800"/>
              <a:buChar char="•"/>
              <a:defRPr/>
            </a:lvl8pPr>
            <a:lvl9pPr marL="6172200" lvl="8" indent="-514350" algn="l">
              <a:lnSpc>
                <a:spcPct val="90000"/>
              </a:lnSpc>
              <a:spcBef>
                <a:spcPts val="750"/>
              </a:spcBef>
              <a:spcAft>
                <a:spcPts val="0"/>
              </a:spcAft>
              <a:buClr>
                <a:schemeClr val="dk1"/>
              </a:buClr>
              <a:buSzPts val="1800"/>
              <a:buChar char="•"/>
              <a:defRPr/>
            </a:lvl9pPr>
          </a:lstStyle>
          <a:p>
            <a:endParaRPr/>
          </a:p>
        </p:txBody>
      </p:sp>
      <p:sp>
        <p:nvSpPr>
          <p:cNvPr id="51" name="Google Shape;51;p14"/>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24156987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ido con título" type="objTx">
  <p:cSld name="Contenido con título">
    <p:spTree>
      <p:nvGrpSpPr>
        <p:cNvPr id="1" name="Shape 54"/>
        <p:cNvGrpSpPr/>
        <p:nvPr/>
      </p:nvGrpSpPr>
      <p:grpSpPr>
        <a:xfrm>
          <a:off x="0" y="0"/>
          <a:ext cx="0" cy="0"/>
          <a:chOff x="0" y="0"/>
          <a:chExt cx="0" cy="0"/>
        </a:xfrm>
      </p:grpSpPr>
      <p:sp>
        <p:nvSpPr>
          <p:cNvPr id="55" name="Google Shape;55;p15"/>
          <p:cNvSpPr txBox="1">
            <a:spLocks noGrp="1"/>
          </p:cNvSpPr>
          <p:nvPr>
            <p:ph type="title"/>
          </p:nvPr>
        </p:nvSpPr>
        <p:spPr>
          <a:xfrm>
            <a:off x="1259683" y="685800"/>
            <a:ext cx="5898356" cy="24003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Verdana"/>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5"/>
          <p:cNvSpPr txBox="1">
            <a:spLocks noGrp="1"/>
          </p:cNvSpPr>
          <p:nvPr>
            <p:ph type="body" idx="1"/>
          </p:nvPr>
        </p:nvSpPr>
        <p:spPr>
          <a:xfrm>
            <a:off x="7774782" y="1481138"/>
            <a:ext cx="9258300" cy="7310438"/>
          </a:xfrm>
          <a:prstGeom prst="rect">
            <a:avLst/>
          </a:prstGeom>
          <a:noFill/>
          <a:ln>
            <a:noFill/>
          </a:ln>
        </p:spPr>
        <p:txBody>
          <a:bodyPr spcFirstLastPara="1" wrap="square" lIns="91425" tIns="45700" rIns="91425" bIns="45700" anchor="t" anchorCtr="0">
            <a:normAutofit/>
          </a:bodyPr>
          <a:lstStyle>
            <a:lvl1pPr marL="685800" lvl="0" indent="-647700" algn="l">
              <a:lnSpc>
                <a:spcPct val="90000"/>
              </a:lnSpc>
              <a:spcBef>
                <a:spcPts val="1500"/>
              </a:spcBef>
              <a:spcAft>
                <a:spcPts val="0"/>
              </a:spcAft>
              <a:buClr>
                <a:schemeClr val="dk1"/>
              </a:buClr>
              <a:buSzPts val="3200"/>
              <a:buChar char="•"/>
              <a:defRPr sz="4800"/>
            </a:lvl1pPr>
            <a:lvl2pPr marL="1371600" lvl="1" indent="-609600" algn="l">
              <a:lnSpc>
                <a:spcPct val="90000"/>
              </a:lnSpc>
              <a:spcBef>
                <a:spcPts val="750"/>
              </a:spcBef>
              <a:spcAft>
                <a:spcPts val="0"/>
              </a:spcAft>
              <a:buClr>
                <a:schemeClr val="dk1"/>
              </a:buClr>
              <a:buSzPts val="2800"/>
              <a:buChar char="•"/>
              <a:defRPr sz="4200"/>
            </a:lvl2pPr>
            <a:lvl3pPr marL="2057400" lvl="2" indent="-571500" algn="l">
              <a:lnSpc>
                <a:spcPct val="90000"/>
              </a:lnSpc>
              <a:spcBef>
                <a:spcPts val="750"/>
              </a:spcBef>
              <a:spcAft>
                <a:spcPts val="0"/>
              </a:spcAft>
              <a:buClr>
                <a:schemeClr val="dk1"/>
              </a:buClr>
              <a:buSzPts val="2400"/>
              <a:buChar char="•"/>
              <a:defRPr sz="3600"/>
            </a:lvl3pPr>
            <a:lvl4pPr marL="2743200" lvl="3" indent="-533400" algn="l">
              <a:lnSpc>
                <a:spcPct val="90000"/>
              </a:lnSpc>
              <a:spcBef>
                <a:spcPts val="750"/>
              </a:spcBef>
              <a:spcAft>
                <a:spcPts val="0"/>
              </a:spcAft>
              <a:buClr>
                <a:schemeClr val="dk1"/>
              </a:buClr>
              <a:buSzPts val="2000"/>
              <a:buChar char="•"/>
              <a:defRPr sz="3000"/>
            </a:lvl4pPr>
            <a:lvl5pPr marL="3429000" lvl="4" indent="-533400" algn="l">
              <a:lnSpc>
                <a:spcPct val="90000"/>
              </a:lnSpc>
              <a:spcBef>
                <a:spcPts val="750"/>
              </a:spcBef>
              <a:spcAft>
                <a:spcPts val="0"/>
              </a:spcAft>
              <a:buClr>
                <a:schemeClr val="dk1"/>
              </a:buClr>
              <a:buSzPts val="2000"/>
              <a:buChar char="•"/>
              <a:defRPr sz="3000"/>
            </a:lvl5pPr>
            <a:lvl6pPr marL="4114800" lvl="5" indent="-533400" algn="l">
              <a:lnSpc>
                <a:spcPct val="90000"/>
              </a:lnSpc>
              <a:spcBef>
                <a:spcPts val="750"/>
              </a:spcBef>
              <a:spcAft>
                <a:spcPts val="0"/>
              </a:spcAft>
              <a:buClr>
                <a:schemeClr val="dk1"/>
              </a:buClr>
              <a:buSzPts val="2000"/>
              <a:buChar char="•"/>
              <a:defRPr sz="3000"/>
            </a:lvl6pPr>
            <a:lvl7pPr marL="4800600" lvl="6" indent="-533400" algn="l">
              <a:lnSpc>
                <a:spcPct val="90000"/>
              </a:lnSpc>
              <a:spcBef>
                <a:spcPts val="750"/>
              </a:spcBef>
              <a:spcAft>
                <a:spcPts val="0"/>
              </a:spcAft>
              <a:buClr>
                <a:schemeClr val="dk1"/>
              </a:buClr>
              <a:buSzPts val="2000"/>
              <a:buChar char="•"/>
              <a:defRPr sz="3000"/>
            </a:lvl7pPr>
            <a:lvl8pPr marL="5486400" lvl="7" indent="-533400" algn="l">
              <a:lnSpc>
                <a:spcPct val="90000"/>
              </a:lnSpc>
              <a:spcBef>
                <a:spcPts val="750"/>
              </a:spcBef>
              <a:spcAft>
                <a:spcPts val="0"/>
              </a:spcAft>
              <a:buClr>
                <a:schemeClr val="dk1"/>
              </a:buClr>
              <a:buSzPts val="2000"/>
              <a:buChar char="•"/>
              <a:defRPr sz="3000"/>
            </a:lvl8pPr>
            <a:lvl9pPr marL="6172200" lvl="8" indent="-533400" algn="l">
              <a:lnSpc>
                <a:spcPct val="90000"/>
              </a:lnSpc>
              <a:spcBef>
                <a:spcPts val="750"/>
              </a:spcBef>
              <a:spcAft>
                <a:spcPts val="0"/>
              </a:spcAft>
              <a:buClr>
                <a:schemeClr val="dk1"/>
              </a:buClr>
              <a:buSzPts val="2000"/>
              <a:buChar char="•"/>
              <a:defRPr sz="3000"/>
            </a:lvl9pPr>
          </a:lstStyle>
          <a:p>
            <a:endParaRPr/>
          </a:p>
        </p:txBody>
      </p:sp>
      <p:sp>
        <p:nvSpPr>
          <p:cNvPr id="57" name="Google Shape;57;p15"/>
          <p:cNvSpPr txBox="1">
            <a:spLocks noGrp="1"/>
          </p:cNvSpPr>
          <p:nvPr>
            <p:ph type="body" idx="2"/>
          </p:nvPr>
        </p:nvSpPr>
        <p:spPr>
          <a:xfrm>
            <a:off x="1259683" y="3086100"/>
            <a:ext cx="5898356" cy="5717382"/>
          </a:xfrm>
          <a:prstGeom prst="rect">
            <a:avLst/>
          </a:prstGeom>
          <a:noFill/>
          <a:ln>
            <a:noFill/>
          </a:ln>
        </p:spPr>
        <p:txBody>
          <a:bodyPr spcFirstLastPara="1" wrap="square" lIns="91425" tIns="45700" rIns="91425" bIns="45700" anchor="t" anchorCtr="0">
            <a:normAutofit/>
          </a:bodyPr>
          <a:lstStyle>
            <a:lvl1pPr marL="685800" lvl="0" indent="-342900" algn="l">
              <a:lnSpc>
                <a:spcPct val="90000"/>
              </a:lnSpc>
              <a:spcBef>
                <a:spcPts val="1500"/>
              </a:spcBef>
              <a:spcAft>
                <a:spcPts val="0"/>
              </a:spcAft>
              <a:buClr>
                <a:schemeClr val="dk1"/>
              </a:buClr>
              <a:buSzPts val="1600"/>
              <a:buNone/>
              <a:defRPr sz="2400"/>
            </a:lvl1pPr>
            <a:lvl2pPr marL="1371600" lvl="1" indent="-342900" algn="l">
              <a:lnSpc>
                <a:spcPct val="90000"/>
              </a:lnSpc>
              <a:spcBef>
                <a:spcPts val="750"/>
              </a:spcBef>
              <a:spcAft>
                <a:spcPts val="0"/>
              </a:spcAft>
              <a:buClr>
                <a:schemeClr val="dk1"/>
              </a:buClr>
              <a:buSzPts val="1400"/>
              <a:buNone/>
              <a:defRPr sz="2100"/>
            </a:lvl2pPr>
            <a:lvl3pPr marL="2057400" lvl="2" indent="-342900" algn="l">
              <a:lnSpc>
                <a:spcPct val="90000"/>
              </a:lnSpc>
              <a:spcBef>
                <a:spcPts val="750"/>
              </a:spcBef>
              <a:spcAft>
                <a:spcPts val="0"/>
              </a:spcAft>
              <a:buClr>
                <a:schemeClr val="dk1"/>
              </a:buClr>
              <a:buSzPts val="1200"/>
              <a:buNone/>
              <a:defRPr sz="1800"/>
            </a:lvl3pPr>
            <a:lvl4pPr marL="2743200" lvl="3" indent="-342900" algn="l">
              <a:lnSpc>
                <a:spcPct val="90000"/>
              </a:lnSpc>
              <a:spcBef>
                <a:spcPts val="750"/>
              </a:spcBef>
              <a:spcAft>
                <a:spcPts val="0"/>
              </a:spcAft>
              <a:buClr>
                <a:schemeClr val="dk1"/>
              </a:buClr>
              <a:buSzPts val="1000"/>
              <a:buNone/>
              <a:defRPr sz="1500"/>
            </a:lvl4pPr>
            <a:lvl5pPr marL="3429000" lvl="4" indent="-342900" algn="l">
              <a:lnSpc>
                <a:spcPct val="90000"/>
              </a:lnSpc>
              <a:spcBef>
                <a:spcPts val="750"/>
              </a:spcBef>
              <a:spcAft>
                <a:spcPts val="0"/>
              </a:spcAft>
              <a:buClr>
                <a:schemeClr val="dk1"/>
              </a:buClr>
              <a:buSzPts val="1000"/>
              <a:buNone/>
              <a:defRPr sz="1500"/>
            </a:lvl5pPr>
            <a:lvl6pPr marL="4114800" lvl="5" indent="-342900" algn="l">
              <a:lnSpc>
                <a:spcPct val="90000"/>
              </a:lnSpc>
              <a:spcBef>
                <a:spcPts val="750"/>
              </a:spcBef>
              <a:spcAft>
                <a:spcPts val="0"/>
              </a:spcAft>
              <a:buClr>
                <a:schemeClr val="dk1"/>
              </a:buClr>
              <a:buSzPts val="1000"/>
              <a:buNone/>
              <a:defRPr sz="1500"/>
            </a:lvl6pPr>
            <a:lvl7pPr marL="4800600" lvl="6" indent="-342900" algn="l">
              <a:lnSpc>
                <a:spcPct val="90000"/>
              </a:lnSpc>
              <a:spcBef>
                <a:spcPts val="750"/>
              </a:spcBef>
              <a:spcAft>
                <a:spcPts val="0"/>
              </a:spcAft>
              <a:buClr>
                <a:schemeClr val="dk1"/>
              </a:buClr>
              <a:buSzPts val="1000"/>
              <a:buNone/>
              <a:defRPr sz="1500"/>
            </a:lvl7pPr>
            <a:lvl8pPr marL="5486400" lvl="7" indent="-342900" algn="l">
              <a:lnSpc>
                <a:spcPct val="90000"/>
              </a:lnSpc>
              <a:spcBef>
                <a:spcPts val="750"/>
              </a:spcBef>
              <a:spcAft>
                <a:spcPts val="0"/>
              </a:spcAft>
              <a:buClr>
                <a:schemeClr val="dk1"/>
              </a:buClr>
              <a:buSzPts val="1000"/>
              <a:buNone/>
              <a:defRPr sz="1500"/>
            </a:lvl8pPr>
            <a:lvl9pPr marL="6172200" lvl="8" indent="-342900" algn="l">
              <a:lnSpc>
                <a:spcPct val="90000"/>
              </a:lnSpc>
              <a:spcBef>
                <a:spcPts val="750"/>
              </a:spcBef>
              <a:spcAft>
                <a:spcPts val="0"/>
              </a:spcAft>
              <a:buClr>
                <a:schemeClr val="dk1"/>
              </a:buClr>
              <a:buSzPts val="1000"/>
              <a:buNone/>
              <a:defRPr sz="1500"/>
            </a:lvl9pPr>
          </a:lstStyle>
          <a:p>
            <a:endParaRPr/>
          </a:p>
        </p:txBody>
      </p:sp>
      <p:sp>
        <p:nvSpPr>
          <p:cNvPr id="58" name="Google Shape;58;p15"/>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5"/>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5"/>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1120345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Imagen con título" type="picTx">
  <p:cSld name="Imagen con título">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1259683" y="685800"/>
            <a:ext cx="5898356" cy="24003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Verdana"/>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a:spLocks noGrp="1"/>
          </p:cNvSpPr>
          <p:nvPr>
            <p:ph type="pic" idx="2"/>
          </p:nvPr>
        </p:nvSpPr>
        <p:spPr>
          <a:xfrm>
            <a:off x="7774782" y="1481138"/>
            <a:ext cx="9258300" cy="7310438"/>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500"/>
              </a:spcBef>
              <a:spcAft>
                <a:spcPts val="0"/>
              </a:spcAft>
              <a:buClr>
                <a:schemeClr val="dk1"/>
              </a:buClr>
              <a:buSzPts val="3200"/>
              <a:buFont typeface="Arial"/>
              <a:buNone/>
              <a:defRPr sz="4800" b="0" i="0" u="none" strike="noStrike" cap="none">
                <a:solidFill>
                  <a:schemeClr val="dk1"/>
                </a:solidFill>
                <a:latin typeface="Verdana"/>
                <a:ea typeface="Verdana"/>
                <a:cs typeface="Verdana"/>
                <a:sym typeface="Verdana"/>
              </a:defRPr>
            </a:lvl1pPr>
            <a:lvl2pPr marR="0" lvl="1" algn="l" rtl="0">
              <a:lnSpc>
                <a:spcPct val="90000"/>
              </a:lnSpc>
              <a:spcBef>
                <a:spcPts val="750"/>
              </a:spcBef>
              <a:spcAft>
                <a:spcPts val="0"/>
              </a:spcAft>
              <a:buClr>
                <a:schemeClr val="dk1"/>
              </a:buClr>
              <a:buSzPts val="2800"/>
              <a:buFont typeface="Arial"/>
              <a:buNone/>
              <a:defRPr sz="4200" b="0" i="0" u="none" strike="noStrike" cap="none">
                <a:solidFill>
                  <a:schemeClr val="dk1"/>
                </a:solidFill>
                <a:latin typeface="Verdana"/>
                <a:ea typeface="Verdana"/>
                <a:cs typeface="Verdana"/>
                <a:sym typeface="Verdana"/>
              </a:defRPr>
            </a:lvl2pPr>
            <a:lvl3pPr marR="0" lvl="2" algn="l" rtl="0">
              <a:lnSpc>
                <a:spcPct val="90000"/>
              </a:lnSpc>
              <a:spcBef>
                <a:spcPts val="750"/>
              </a:spcBef>
              <a:spcAft>
                <a:spcPts val="0"/>
              </a:spcAft>
              <a:buClr>
                <a:schemeClr val="dk1"/>
              </a:buClr>
              <a:buSzPts val="2400"/>
              <a:buFont typeface="Arial"/>
              <a:buNone/>
              <a:defRPr sz="3600" b="0" i="0" u="none" strike="noStrike" cap="none">
                <a:solidFill>
                  <a:schemeClr val="dk1"/>
                </a:solidFill>
                <a:latin typeface="Verdana"/>
                <a:ea typeface="Verdana"/>
                <a:cs typeface="Verdana"/>
                <a:sym typeface="Verdana"/>
              </a:defRPr>
            </a:lvl3pPr>
            <a:lvl4pPr marR="0" lvl="3"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Verdana"/>
                <a:ea typeface="Verdana"/>
                <a:cs typeface="Verdana"/>
                <a:sym typeface="Verdana"/>
              </a:defRPr>
            </a:lvl4pPr>
            <a:lvl5pPr marR="0" lvl="4"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Verdana"/>
                <a:ea typeface="Verdana"/>
                <a:cs typeface="Verdana"/>
                <a:sym typeface="Verdana"/>
              </a:defRPr>
            </a:lvl5pPr>
            <a:lvl6pPr marR="0" lvl="5"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Calibri"/>
                <a:ea typeface="Calibri"/>
                <a:cs typeface="Calibri"/>
                <a:sym typeface="Calibri"/>
              </a:defRPr>
            </a:lvl6pPr>
            <a:lvl7pPr marR="0" lvl="6"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Calibri"/>
                <a:ea typeface="Calibri"/>
                <a:cs typeface="Calibri"/>
                <a:sym typeface="Calibri"/>
              </a:defRPr>
            </a:lvl7pPr>
            <a:lvl8pPr marR="0" lvl="7"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Calibri"/>
                <a:ea typeface="Calibri"/>
                <a:cs typeface="Calibri"/>
                <a:sym typeface="Calibri"/>
              </a:defRPr>
            </a:lvl8pPr>
            <a:lvl9pPr marR="0" lvl="8" algn="l" rtl="0">
              <a:lnSpc>
                <a:spcPct val="90000"/>
              </a:lnSpc>
              <a:spcBef>
                <a:spcPts val="750"/>
              </a:spcBef>
              <a:spcAft>
                <a:spcPts val="0"/>
              </a:spcAft>
              <a:buClr>
                <a:schemeClr val="dk1"/>
              </a:buClr>
              <a:buSzPts val="2000"/>
              <a:buFont typeface="Arial"/>
              <a:buNone/>
              <a:defRPr sz="3000" b="0" i="0" u="none" strike="noStrike" cap="none">
                <a:solidFill>
                  <a:schemeClr val="dk1"/>
                </a:solidFill>
                <a:latin typeface="Calibri"/>
                <a:ea typeface="Calibri"/>
                <a:cs typeface="Calibri"/>
                <a:sym typeface="Calibri"/>
              </a:defRPr>
            </a:lvl9pPr>
          </a:lstStyle>
          <a:p>
            <a:endParaRPr/>
          </a:p>
        </p:txBody>
      </p:sp>
      <p:sp>
        <p:nvSpPr>
          <p:cNvPr id="64" name="Google Shape;64;p16"/>
          <p:cNvSpPr txBox="1">
            <a:spLocks noGrp="1"/>
          </p:cNvSpPr>
          <p:nvPr>
            <p:ph type="body" idx="1"/>
          </p:nvPr>
        </p:nvSpPr>
        <p:spPr>
          <a:xfrm>
            <a:off x="1259683" y="3086100"/>
            <a:ext cx="5898356" cy="5717382"/>
          </a:xfrm>
          <a:prstGeom prst="rect">
            <a:avLst/>
          </a:prstGeom>
          <a:noFill/>
          <a:ln>
            <a:noFill/>
          </a:ln>
        </p:spPr>
        <p:txBody>
          <a:bodyPr spcFirstLastPara="1" wrap="square" lIns="91425" tIns="45700" rIns="91425" bIns="45700" anchor="t" anchorCtr="0">
            <a:normAutofit/>
          </a:bodyPr>
          <a:lstStyle>
            <a:lvl1pPr marL="685800" lvl="0" indent="-342900" algn="l">
              <a:lnSpc>
                <a:spcPct val="90000"/>
              </a:lnSpc>
              <a:spcBef>
                <a:spcPts val="1500"/>
              </a:spcBef>
              <a:spcAft>
                <a:spcPts val="0"/>
              </a:spcAft>
              <a:buClr>
                <a:schemeClr val="dk1"/>
              </a:buClr>
              <a:buSzPts val="1600"/>
              <a:buNone/>
              <a:defRPr sz="2400"/>
            </a:lvl1pPr>
            <a:lvl2pPr marL="1371600" lvl="1" indent="-342900" algn="l">
              <a:lnSpc>
                <a:spcPct val="90000"/>
              </a:lnSpc>
              <a:spcBef>
                <a:spcPts val="750"/>
              </a:spcBef>
              <a:spcAft>
                <a:spcPts val="0"/>
              </a:spcAft>
              <a:buClr>
                <a:schemeClr val="dk1"/>
              </a:buClr>
              <a:buSzPts val="1400"/>
              <a:buNone/>
              <a:defRPr sz="2100"/>
            </a:lvl2pPr>
            <a:lvl3pPr marL="2057400" lvl="2" indent="-342900" algn="l">
              <a:lnSpc>
                <a:spcPct val="90000"/>
              </a:lnSpc>
              <a:spcBef>
                <a:spcPts val="750"/>
              </a:spcBef>
              <a:spcAft>
                <a:spcPts val="0"/>
              </a:spcAft>
              <a:buClr>
                <a:schemeClr val="dk1"/>
              </a:buClr>
              <a:buSzPts val="1200"/>
              <a:buNone/>
              <a:defRPr sz="1800"/>
            </a:lvl3pPr>
            <a:lvl4pPr marL="2743200" lvl="3" indent="-342900" algn="l">
              <a:lnSpc>
                <a:spcPct val="90000"/>
              </a:lnSpc>
              <a:spcBef>
                <a:spcPts val="750"/>
              </a:spcBef>
              <a:spcAft>
                <a:spcPts val="0"/>
              </a:spcAft>
              <a:buClr>
                <a:schemeClr val="dk1"/>
              </a:buClr>
              <a:buSzPts val="1000"/>
              <a:buNone/>
              <a:defRPr sz="1500"/>
            </a:lvl4pPr>
            <a:lvl5pPr marL="3429000" lvl="4" indent="-342900" algn="l">
              <a:lnSpc>
                <a:spcPct val="90000"/>
              </a:lnSpc>
              <a:spcBef>
                <a:spcPts val="750"/>
              </a:spcBef>
              <a:spcAft>
                <a:spcPts val="0"/>
              </a:spcAft>
              <a:buClr>
                <a:schemeClr val="dk1"/>
              </a:buClr>
              <a:buSzPts val="1000"/>
              <a:buNone/>
              <a:defRPr sz="1500"/>
            </a:lvl5pPr>
            <a:lvl6pPr marL="4114800" lvl="5" indent="-342900" algn="l">
              <a:lnSpc>
                <a:spcPct val="90000"/>
              </a:lnSpc>
              <a:spcBef>
                <a:spcPts val="750"/>
              </a:spcBef>
              <a:spcAft>
                <a:spcPts val="0"/>
              </a:spcAft>
              <a:buClr>
                <a:schemeClr val="dk1"/>
              </a:buClr>
              <a:buSzPts val="1000"/>
              <a:buNone/>
              <a:defRPr sz="1500"/>
            </a:lvl6pPr>
            <a:lvl7pPr marL="4800600" lvl="6" indent="-342900" algn="l">
              <a:lnSpc>
                <a:spcPct val="90000"/>
              </a:lnSpc>
              <a:spcBef>
                <a:spcPts val="750"/>
              </a:spcBef>
              <a:spcAft>
                <a:spcPts val="0"/>
              </a:spcAft>
              <a:buClr>
                <a:schemeClr val="dk1"/>
              </a:buClr>
              <a:buSzPts val="1000"/>
              <a:buNone/>
              <a:defRPr sz="1500"/>
            </a:lvl7pPr>
            <a:lvl8pPr marL="5486400" lvl="7" indent="-342900" algn="l">
              <a:lnSpc>
                <a:spcPct val="90000"/>
              </a:lnSpc>
              <a:spcBef>
                <a:spcPts val="750"/>
              </a:spcBef>
              <a:spcAft>
                <a:spcPts val="0"/>
              </a:spcAft>
              <a:buClr>
                <a:schemeClr val="dk1"/>
              </a:buClr>
              <a:buSzPts val="1000"/>
              <a:buNone/>
              <a:defRPr sz="1500"/>
            </a:lvl8pPr>
            <a:lvl9pPr marL="6172200" lvl="8" indent="-342900" algn="l">
              <a:lnSpc>
                <a:spcPct val="90000"/>
              </a:lnSpc>
              <a:spcBef>
                <a:spcPts val="750"/>
              </a:spcBef>
              <a:spcAft>
                <a:spcPts val="0"/>
              </a:spcAft>
              <a:buClr>
                <a:schemeClr val="dk1"/>
              </a:buClr>
              <a:buSzPts val="1000"/>
              <a:buNone/>
              <a:defRPr sz="1500"/>
            </a:lvl9pPr>
          </a:lstStyle>
          <a:p>
            <a:endParaRPr/>
          </a:p>
        </p:txBody>
      </p:sp>
      <p:sp>
        <p:nvSpPr>
          <p:cNvPr id="65" name="Google Shape;65;p16"/>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6"/>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6"/>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7526351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ítulo y texto vertical" type="vertTx">
  <p:cSld name="Título y texto vertical">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7"/>
          <p:cNvSpPr txBox="1">
            <a:spLocks noGrp="1"/>
          </p:cNvSpPr>
          <p:nvPr>
            <p:ph type="body" idx="1"/>
          </p:nvPr>
        </p:nvSpPr>
        <p:spPr>
          <a:xfrm rot="5400000">
            <a:off x="5880497" y="-1884759"/>
            <a:ext cx="6527007" cy="15773400"/>
          </a:xfrm>
          <a:prstGeom prst="rect">
            <a:avLst/>
          </a:prstGeom>
          <a:noFill/>
          <a:ln>
            <a:noFill/>
          </a:ln>
        </p:spPr>
        <p:txBody>
          <a:bodyPr spcFirstLastPara="1" wrap="square" lIns="91425" tIns="45700" rIns="91425" bIns="45700" anchor="t" anchorCtr="0">
            <a:normAutofit/>
          </a:bodyPr>
          <a:lstStyle>
            <a:lvl1pPr marL="685800" lvl="0" indent="-514350" algn="l">
              <a:lnSpc>
                <a:spcPct val="90000"/>
              </a:lnSpc>
              <a:spcBef>
                <a:spcPts val="1500"/>
              </a:spcBef>
              <a:spcAft>
                <a:spcPts val="0"/>
              </a:spcAft>
              <a:buClr>
                <a:schemeClr val="dk1"/>
              </a:buClr>
              <a:buSzPts val="1800"/>
              <a:buChar char="•"/>
              <a:defRPr/>
            </a:lvl1pPr>
            <a:lvl2pPr marL="1371600" lvl="1" indent="-514350" algn="l">
              <a:lnSpc>
                <a:spcPct val="90000"/>
              </a:lnSpc>
              <a:spcBef>
                <a:spcPts val="750"/>
              </a:spcBef>
              <a:spcAft>
                <a:spcPts val="0"/>
              </a:spcAft>
              <a:buClr>
                <a:schemeClr val="dk1"/>
              </a:buClr>
              <a:buSzPts val="1800"/>
              <a:buChar char="•"/>
              <a:defRPr/>
            </a:lvl2pPr>
            <a:lvl3pPr marL="2057400" lvl="2" indent="-514350" algn="l">
              <a:lnSpc>
                <a:spcPct val="90000"/>
              </a:lnSpc>
              <a:spcBef>
                <a:spcPts val="750"/>
              </a:spcBef>
              <a:spcAft>
                <a:spcPts val="0"/>
              </a:spcAft>
              <a:buClr>
                <a:schemeClr val="dk1"/>
              </a:buClr>
              <a:buSzPts val="1800"/>
              <a:buChar char="•"/>
              <a:defRPr/>
            </a:lvl3pPr>
            <a:lvl4pPr marL="2743200" lvl="3" indent="-514350" algn="l">
              <a:lnSpc>
                <a:spcPct val="90000"/>
              </a:lnSpc>
              <a:spcBef>
                <a:spcPts val="750"/>
              </a:spcBef>
              <a:spcAft>
                <a:spcPts val="0"/>
              </a:spcAft>
              <a:buClr>
                <a:schemeClr val="dk1"/>
              </a:buClr>
              <a:buSzPts val="1800"/>
              <a:buChar char="•"/>
              <a:defRPr/>
            </a:lvl4pPr>
            <a:lvl5pPr marL="3429000" lvl="4" indent="-514350" algn="l">
              <a:lnSpc>
                <a:spcPct val="90000"/>
              </a:lnSpc>
              <a:spcBef>
                <a:spcPts val="750"/>
              </a:spcBef>
              <a:spcAft>
                <a:spcPts val="0"/>
              </a:spcAft>
              <a:buClr>
                <a:schemeClr val="dk1"/>
              </a:buClr>
              <a:buSzPts val="1800"/>
              <a:buChar char="•"/>
              <a:defRPr/>
            </a:lvl5pPr>
            <a:lvl6pPr marL="4114800" lvl="5" indent="-514350" algn="l">
              <a:lnSpc>
                <a:spcPct val="90000"/>
              </a:lnSpc>
              <a:spcBef>
                <a:spcPts val="750"/>
              </a:spcBef>
              <a:spcAft>
                <a:spcPts val="0"/>
              </a:spcAft>
              <a:buClr>
                <a:schemeClr val="dk1"/>
              </a:buClr>
              <a:buSzPts val="1800"/>
              <a:buChar char="•"/>
              <a:defRPr/>
            </a:lvl6pPr>
            <a:lvl7pPr marL="4800600" lvl="6" indent="-514350" algn="l">
              <a:lnSpc>
                <a:spcPct val="90000"/>
              </a:lnSpc>
              <a:spcBef>
                <a:spcPts val="750"/>
              </a:spcBef>
              <a:spcAft>
                <a:spcPts val="0"/>
              </a:spcAft>
              <a:buClr>
                <a:schemeClr val="dk1"/>
              </a:buClr>
              <a:buSzPts val="1800"/>
              <a:buChar char="•"/>
              <a:defRPr/>
            </a:lvl7pPr>
            <a:lvl8pPr marL="5486400" lvl="7" indent="-514350" algn="l">
              <a:lnSpc>
                <a:spcPct val="90000"/>
              </a:lnSpc>
              <a:spcBef>
                <a:spcPts val="750"/>
              </a:spcBef>
              <a:spcAft>
                <a:spcPts val="0"/>
              </a:spcAft>
              <a:buClr>
                <a:schemeClr val="dk1"/>
              </a:buClr>
              <a:buSzPts val="1800"/>
              <a:buChar char="•"/>
              <a:defRPr/>
            </a:lvl8pPr>
            <a:lvl9pPr marL="6172200" lvl="8" indent="-514350" algn="l">
              <a:lnSpc>
                <a:spcPct val="90000"/>
              </a:lnSpc>
              <a:spcBef>
                <a:spcPts val="750"/>
              </a:spcBef>
              <a:spcAft>
                <a:spcPts val="0"/>
              </a:spcAft>
              <a:buClr>
                <a:schemeClr val="dk1"/>
              </a:buClr>
              <a:buSzPts val="1800"/>
              <a:buChar char="•"/>
              <a:defRPr/>
            </a:lvl9pPr>
          </a:lstStyle>
          <a:p>
            <a:endParaRPr/>
          </a:p>
        </p:txBody>
      </p:sp>
      <p:sp>
        <p:nvSpPr>
          <p:cNvPr id="71" name="Google Shape;71;p17"/>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7"/>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7"/>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2333782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1/17/2026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1/17/2026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1/17/2026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1/17/2026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0">
            <a:alphaModFix/>
          </a:blip>
          <a:stretch>
            <a:fillRect/>
          </a:stretch>
        </a:blip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Verdana"/>
              <a:buNone/>
              <a:defRPr sz="4400" b="0" i="0" u="none" strike="noStrike" cap="none">
                <a:solidFill>
                  <a:schemeClr val="dk1"/>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7"/>
          <p:cNvSpPr txBox="1">
            <a:spLocks noGrp="1"/>
          </p:cNvSpPr>
          <p:nvPr>
            <p:ph type="body" idx="1"/>
          </p:nvPr>
        </p:nvSpPr>
        <p:spPr>
          <a:xfrm>
            <a:off x="1257300" y="2738438"/>
            <a:ext cx="15773400" cy="6527007"/>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Verdana"/>
                <a:ea typeface="Verdana"/>
                <a:cs typeface="Verdana"/>
                <a:sym typeface="Verdana"/>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7"/>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9" name="Google Shape;9;p7"/>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8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10" name="Google Shape;10;p7"/>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800" b="0" i="0" u="none" strike="noStrike" cap="none">
                <a:solidFill>
                  <a:srgbClr val="888888"/>
                </a:solidFill>
                <a:latin typeface="Verdana"/>
                <a:ea typeface="Verdana"/>
                <a:cs typeface="Verdana"/>
                <a:sym typeface="Verdana"/>
              </a:defRPr>
            </a:lvl1pPr>
            <a:lvl2pPr marL="0" marR="0" lvl="1" indent="0" algn="r" rtl="0">
              <a:spcBef>
                <a:spcPts val="0"/>
              </a:spcBef>
              <a:buNone/>
              <a:defRPr sz="1800" b="0" i="0" u="none" strike="noStrike" cap="none">
                <a:solidFill>
                  <a:srgbClr val="888888"/>
                </a:solidFill>
                <a:latin typeface="Verdana"/>
                <a:ea typeface="Verdana"/>
                <a:cs typeface="Verdana"/>
                <a:sym typeface="Verdana"/>
              </a:defRPr>
            </a:lvl2pPr>
            <a:lvl3pPr marL="0" marR="0" lvl="2" indent="0" algn="r" rtl="0">
              <a:spcBef>
                <a:spcPts val="0"/>
              </a:spcBef>
              <a:buNone/>
              <a:defRPr sz="1800" b="0" i="0" u="none" strike="noStrike" cap="none">
                <a:solidFill>
                  <a:srgbClr val="888888"/>
                </a:solidFill>
                <a:latin typeface="Verdana"/>
                <a:ea typeface="Verdana"/>
                <a:cs typeface="Verdana"/>
                <a:sym typeface="Verdana"/>
              </a:defRPr>
            </a:lvl3pPr>
            <a:lvl4pPr marL="0" marR="0" lvl="3" indent="0" algn="r" rtl="0">
              <a:spcBef>
                <a:spcPts val="0"/>
              </a:spcBef>
              <a:buNone/>
              <a:defRPr sz="1800" b="0" i="0" u="none" strike="noStrike" cap="none">
                <a:solidFill>
                  <a:srgbClr val="888888"/>
                </a:solidFill>
                <a:latin typeface="Verdana"/>
                <a:ea typeface="Verdana"/>
                <a:cs typeface="Verdana"/>
                <a:sym typeface="Verdana"/>
              </a:defRPr>
            </a:lvl4pPr>
            <a:lvl5pPr marL="0" marR="0" lvl="4" indent="0" algn="r" rtl="0">
              <a:spcBef>
                <a:spcPts val="0"/>
              </a:spcBef>
              <a:buNone/>
              <a:defRPr sz="1800" b="0" i="0" u="none" strike="noStrike" cap="none">
                <a:solidFill>
                  <a:srgbClr val="888888"/>
                </a:solidFill>
                <a:latin typeface="Verdana"/>
                <a:ea typeface="Verdana"/>
                <a:cs typeface="Verdana"/>
                <a:sym typeface="Verdana"/>
              </a:defRPr>
            </a:lvl5pPr>
            <a:lvl6pPr marL="0" marR="0" lvl="5" indent="0" algn="r" rtl="0">
              <a:spcBef>
                <a:spcPts val="0"/>
              </a:spcBef>
              <a:buNone/>
              <a:defRPr sz="1800" b="0" i="0" u="none" strike="noStrike" cap="none">
                <a:solidFill>
                  <a:srgbClr val="888888"/>
                </a:solidFill>
                <a:latin typeface="Verdana"/>
                <a:ea typeface="Verdana"/>
                <a:cs typeface="Verdana"/>
                <a:sym typeface="Verdana"/>
              </a:defRPr>
            </a:lvl6pPr>
            <a:lvl7pPr marL="0" marR="0" lvl="6" indent="0" algn="r" rtl="0">
              <a:spcBef>
                <a:spcPts val="0"/>
              </a:spcBef>
              <a:buNone/>
              <a:defRPr sz="1800" b="0" i="0" u="none" strike="noStrike" cap="none">
                <a:solidFill>
                  <a:srgbClr val="888888"/>
                </a:solidFill>
                <a:latin typeface="Verdana"/>
                <a:ea typeface="Verdana"/>
                <a:cs typeface="Verdana"/>
                <a:sym typeface="Verdana"/>
              </a:defRPr>
            </a:lvl7pPr>
            <a:lvl8pPr marL="0" marR="0" lvl="7" indent="0" algn="r" rtl="0">
              <a:spcBef>
                <a:spcPts val="0"/>
              </a:spcBef>
              <a:buNone/>
              <a:defRPr sz="1800" b="0" i="0" u="none" strike="noStrike" cap="none">
                <a:solidFill>
                  <a:srgbClr val="888888"/>
                </a:solidFill>
                <a:latin typeface="Verdana"/>
                <a:ea typeface="Verdana"/>
                <a:cs typeface="Verdana"/>
                <a:sym typeface="Verdana"/>
              </a:defRPr>
            </a:lvl8pPr>
            <a:lvl9pPr marL="0" marR="0" lvl="8" indent="0" algn="r" rtl="0">
              <a:spcBef>
                <a:spcPts val="0"/>
              </a:spcBef>
              <a:buNone/>
              <a:defRPr sz="1800" b="0" i="0" u="none" strike="noStrike" cap="none">
                <a:solidFill>
                  <a:srgbClr val="888888"/>
                </a:solidFill>
                <a:latin typeface="Verdana"/>
                <a:ea typeface="Verdana"/>
                <a:cs typeface="Verdana"/>
                <a:sym typeface="Verdana"/>
              </a:defRPr>
            </a:lvl9pPr>
          </a:lstStyle>
          <a:p>
            <a:fld id="{00000000-1234-1234-1234-123412341234}" type="slidenum">
              <a:rPr lang="es-MX" smtClean="0"/>
              <a:pPr/>
              <a:t>‹Nº›</a:t>
            </a:fld>
            <a:endParaRPr lang="es-MX"/>
          </a:p>
        </p:txBody>
      </p:sp>
    </p:spTree>
    <p:extLst>
      <p:ext uri="{BB962C8B-B14F-4D97-AF65-F5344CB8AC3E}">
        <p14:creationId xmlns:p14="http://schemas.microsoft.com/office/powerpoint/2010/main" val="374025716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napkin.ai" TargetMode="External"/><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svg"/><Relationship Id="rId7" Type="http://schemas.openxmlformats.org/officeDocument/2006/relationships/image" Target="../media/image31.sv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35.svg"/><Relationship Id="rId5" Type="http://schemas.openxmlformats.org/officeDocument/2006/relationships/image" Target="../media/image29.sv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sv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38.sv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oleObject" Target="../embeddings/oleObject1.bin"/></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40.png"/><Relationship Id="rId1" Type="http://schemas.openxmlformats.org/officeDocument/2006/relationships/slideLayout" Target="../slideLayouts/slideLayout1.xml"/><Relationship Id="rId6" Type="http://schemas.openxmlformats.org/officeDocument/2006/relationships/image" Target="../media/image44.svg"/><Relationship Id="rId5" Type="http://schemas.openxmlformats.org/officeDocument/2006/relationships/image" Target="../media/image43.png"/><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image" Target="../media/image45.png"/><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 Id="rId9" Type="http://schemas.openxmlformats.org/officeDocument/2006/relationships/image" Target="../media/image5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56.svg"/><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app=desktop&amp;v=eMlx5fFNoYc" TargetMode="External"/><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2438400" y="3695700"/>
            <a:ext cx="13716000" cy="852617"/>
          </a:xfrm>
          <a:prstGeom prst="rect">
            <a:avLst/>
          </a:prstGeom>
          <a:noFill/>
          <a:ln>
            <a:noFill/>
          </a:ln>
        </p:spPr>
        <p:txBody>
          <a:bodyPr spcFirstLastPara="1" wrap="square" lIns="137138" tIns="68550" rIns="137138" bIns="68550" anchor="ctr" anchorCtr="0">
            <a:noAutofit/>
          </a:bodyPr>
          <a:lstStyle/>
          <a:p>
            <a:pPr>
              <a:lnSpc>
                <a:spcPts val="8100"/>
              </a:lnSpc>
            </a:pPr>
            <a:r>
              <a:rPr lang="en-US" sz="4800" b="1" dirty="0" err="1">
                <a:solidFill>
                  <a:schemeClr val="bg1"/>
                </a:solidFill>
                <a:latin typeface="Calibri" panose="020F0502020204030204" pitchFamily="34" charset="0"/>
                <a:ea typeface="Trebuchet MS Bold"/>
                <a:cs typeface="Calibri" panose="020F0502020204030204" pitchFamily="34" charset="0"/>
                <a:sym typeface="Trebuchet MS Bold"/>
              </a:rPr>
              <a:t>Inteligencia</a:t>
            </a:r>
            <a:r>
              <a:rPr lang="en-US" sz="4800" b="1" dirty="0">
                <a:solidFill>
                  <a:schemeClr val="bg1"/>
                </a:solidFill>
                <a:latin typeface="Calibri" panose="020F0502020204030204" pitchFamily="34" charset="0"/>
                <a:ea typeface="Trebuchet MS Bold"/>
                <a:cs typeface="Calibri" panose="020F0502020204030204" pitchFamily="34" charset="0"/>
                <a:sym typeface="Trebuchet MS Bold"/>
              </a:rPr>
              <a:t> Artificial </a:t>
            </a:r>
            <a:r>
              <a:rPr lang="en-US" sz="4800" b="1" dirty="0" err="1">
                <a:solidFill>
                  <a:schemeClr val="bg1"/>
                </a:solidFill>
                <a:latin typeface="Calibri" panose="020F0502020204030204" pitchFamily="34" charset="0"/>
                <a:ea typeface="Trebuchet MS Bold"/>
                <a:cs typeface="Calibri" panose="020F0502020204030204" pitchFamily="34" charset="0"/>
                <a:sym typeface="Trebuchet MS Bold"/>
              </a:rPr>
              <a:t>Generativa</a:t>
            </a:r>
            <a:endParaRPr lang="en-US" sz="4800" b="1" dirty="0">
              <a:solidFill>
                <a:schemeClr val="bg1"/>
              </a:solidFill>
              <a:latin typeface="Calibri" panose="020F0502020204030204" pitchFamily="34" charset="0"/>
              <a:ea typeface="Trebuchet MS Bold"/>
              <a:cs typeface="Calibri" panose="020F0502020204030204" pitchFamily="34" charset="0"/>
              <a:sym typeface="Trebuchet MS Bold"/>
            </a:endParaRPr>
          </a:p>
        </p:txBody>
      </p:sp>
      <p:sp>
        <p:nvSpPr>
          <p:cNvPr id="85" name="Google Shape;85;p1"/>
          <p:cNvSpPr txBox="1">
            <a:spLocks noGrp="1"/>
          </p:cNvSpPr>
          <p:nvPr>
            <p:ph type="subTitle" idx="1"/>
          </p:nvPr>
        </p:nvSpPr>
        <p:spPr>
          <a:xfrm>
            <a:off x="2305878" y="5143500"/>
            <a:ext cx="13716000" cy="852617"/>
          </a:xfrm>
          <a:prstGeom prst="rect">
            <a:avLst/>
          </a:prstGeom>
          <a:noFill/>
          <a:ln>
            <a:noFill/>
          </a:ln>
        </p:spPr>
        <p:txBody>
          <a:bodyPr spcFirstLastPara="1" wrap="square" lIns="137138" tIns="68550" rIns="137138" bIns="68550" anchor="ctr" anchorCtr="0">
            <a:normAutofit/>
          </a:bodyPr>
          <a:lstStyle/>
          <a:p>
            <a:pPr marL="0" indent="0">
              <a:spcBef>
                <a:spcPts val="0"/>
              </a:spcBef>
              <a:buClr>
                <a:schemeClr val="lt1"/>
              </a:buClr>
              <a:buSzPts val="3200"/>
            </a:pPr>
            <a:r>
              <a:rPr lang="pt-BR" sz="2800" b="1" dirty="0">
                <a:solidFill>
                  <a:schemeClr val="lt1"/>
                </a:solidFill>
                <a:latin typeface="+mj-lt"/>
                <a:ea typeface="Rockwell"/>
                <a:cs typeface="Rockwell"/>
                <a:sym typeface="Rockwell"/>
              </a:rPr>
              <a:t>Diplomado </a:t>
            </a:r>
            <a:r>
              <a:rPr lang="pt-BR" sz="2800" b="1" dirty="0" err="1">
                <a:solidFill>
                  <a:schemeClr val="lt1"/>
                </a:solidFill>
                <a:latin typeface="+mj-lt"/>
                <a:ea typeface="Rockwell"/>
                <a:cs typeface="Rockwell"/>
                <a:sym typeface="Rockwell"/>
              </a:rPr>
              <a:t>Eficiencia</a:t>
            </a:r>
            <a:r>
              <a:rPr lang="pt-BR" sz="2800" b="1" dirty="0">
                <a:solidFill>
                  <a:schemeClr val="lt1"/>
                </a:solidFill>
                <a:latin typeface="+mj-lt"/>
                <a:ea typeface="Rockwell"/>
                <a:cs typeface="Rockwell"/>
                <a:sym typeface="Rockwell"/>
              </a:rPr>
              <a:t> Energética: Comercial e Industrial</a:t>
            </a:r>
          </a:p>
          <a:p>
            <a:pPr marL="0" indent="0">
              <a:spcBef>
                <a:spcPts val="0"/>
              </a:spcBef>
              <a:buClr>
                <a:schemeClr val="lt1"/>
              </a:buClr>
              <a:buSzPts val="3200"/>
            </a:pPr>
            <a:endParaRPr sz="1800" dirty="0"/>
          </a:p>
        </p:txBody>
      </p:sp>
      <p:sp>
        <p:nvSpPr>
          <p:cNvPr id="2" name="CuadroTexto 1">
            <a:extLst>
              <a:ext uri="{FF2B5EF4-FFF2-40B4-BE49-F238E27FC236}">
                <a16:creationId xmlns:a16="http://schemas.microsoft.com/office/drawing/2014/main" id="{E8DFCDE7-EFDD-4054-B183-AF6D743FE7DE}"/>
              </a:ext>
            </a:extLst>
          </p:cNvPr>
          <p:cNvSpPr txBox="1"/>
          <p:nvPr/>
        </p:nvSpPr>
        <p:spPr>
          <a:xfrm>
            <a:off x="533400" y="9334500"/>
            <a:ext cx="3749616" cy="461665"/>
          </a:xfrm>
          <a:prstGeom prst="rect">
            <a:avLst/>
          </a:prstGeom>
          <a:noFill/>
        </p:spPr>
        <p:txBody>
          <a:bodyPr wrap="none" rtlCol="0">
            <a:spAutoFit/>
          </a:bodyPr>
          <a:lstStyle/>
          <a:p>
            <a:r>
              <a:rPr lang="es-CO" sz="2400" dirty="0">
                <a:solidFill>
                  <a:schemeClr val="bg1"/>
                </a:solidFill>
                <a:latin typeface="Calibri" panose="020F0502020204030204" pitchFamily="34" charset="0"/>
                <a:cs typeface="Calibri" panose="020F0502020204030204" pitchFamily="34" charset="0"/>
              </a:rPr>
              <a:t>Sábado 17 de enero de 2026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6755401" y="2539968"/>
            <a:ext cx="4499510" cy="3486781"/>
          </a:xfrm>
          <a:custGeom>
            <a:avLst/>
            <a:gdLst/>
            <a:ahLst/>
            <a:cxnLst/>
            <a:rect l="l" t="t" r="r" b="b"/>
            <a:pathLst>
              <a:path w="4499510" h="3486781">
                <a:moveTo>
                  <a:pt x="0" y="0"/>
                </a:moveTo>
                <a:lnTo>
                  <a:pt x="4499510" y="0"/>
                </a:lnTo>
                <a:lnTo>
                  <a:pt x="4499510" y="3486780"/>
                </a:lnTo>
                <a:lnTo>
                  <a:pt x="0" y="3486780"/>
                </a:lnTo>
                <a:lnTo>
                  <a:pt x="0" y="0"/>
                </a:lnTo>
                <a:close/>
              </a:path>
            </a:pathLst>
          </a:custGeom>
          <a:blipFill>
            <a:blip r:embed="rId2"/>
            <a:stretch>
              <a:fillRect/>
            </a:stretch>
          </a:blipFill>
        </p:spPr>
      </p:sp>
      <p:sp>
        <p:nvSpPr>
          <p:cNvPr id="5" name="Freeform 5"/>
          <p:cNvSpPr/>
          <p:nvPr/>
        </p:nvSpPr>
        <p:spPr>
          <a:xfrm>
            <a:off x="1182589" y="6385277"/>
            <a:ext cx="16193535" cy="2969362"/>
          </a:xfrm>
          <a:custGeom>
            <a:avLst/>
            <a:gdLst/>
            <a:ahLst/>
            <a:cxnLst/>
            <a:rect l="l" t="t" r="r" b="b"/>
            <a:pathLst>
              <a:path w="16193535" h="2969362">
                <a:moveTo>
                  <a:pt x="0" y="0"/>
                </a:moveTo>
                <a:lnTo>
                  <a:pt x="16193535" y="0"/>
                </a:lnTo>
                <a:lnTo>
                  <a:pt x="16193535" y="2969362"/>
                </a:lnTo>
                <a:lnTo>
                  <a:pt x="0" y="2969362"/>
                </a:lnTo>
                <a:lnTo>
                  <a:pt x="0" y="0"/>
                </a:lnTo>
                <a:close/>
              </a:path>
            </a:pathLst>
          </a:custGeom>
          <a:blipFill>
            <a:blip r:embed="rId3"/>
            <a:stretch>
              <a:fillRect l="-6292" r="-9214"/>
            </a:stretch>
          </a:blipFill>
        </p:spPr>
      </p:sp>
      <p:sp>
        <p:nvSpPr>
          <p:cNvPr id="6" name="TextBox 6"/>
          <p:cNvSpPr txBox="1"/>
          <p:nvPr/>
        </p:nvSpPr>
        <p:spPr>
          <a:xfrm>
            <a:off x="1485150" y="656072"/>
            <a:ext cx="15890974" cy="577081"/>
          </a:xfrm>
          <a:prstGeom prst="rect">
            <a:avLst/>
          </a:prstGeom>
        </p:spPr>
        <p:txBody>
          <a:bodyPr lIns="0" tIns="0" rIns="0" bIns="0" rtlCol="0" anchor="t">
            <a:spAutoFit/>
          </a:bodyPr>
          <a:lstStyle/>
          <a:p>
            <a:pPr algn="ctr">
              <a:lnSpc>
                <a:spcPts val="4484"/>
              </a:lnSpc>
              <a:spcBef>
                <a:spcPct val="0"/>
              </a:spcBef>
            </a:pPr>
            <a:r>
              <a:rPr lang="en-US" sz="3800" dirty="0">
                <a:solidFill>
                  <a:schemeClr val="accent6">
                    <a:lumMod val="75000"/>
                  </a:schemeClr>
                </a:solidFill>
                <a:ea typeface="Open Sauce"/>
                <a:cs typeface="Open Sauce"/>
                <a:sym typeface="Open Sauce"/>
              </a:rPr>
              <a:t>¿</a:t>
            </a:r>
            <a:r>
              <a:rPr lang="en-US" sz="3800" dirty="0" err="1">
                <a:solidFill>
                  <a:schemeClr val="accent6">
                    <a:lumMod val="75000"/>
                  </a:schemeClr>
                </a:solidFill>
                <a:ea typeface="Open Sauce"/>
                <a:cs typeface="Open Sauce"/>
                <a:sym typeface="Open Sauce"/>
              </a:rPr>
              <a:t>Qué</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elementos</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debemos</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tener</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en</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cuenta</a:t>
            </a:r>
            <a:r>
              <a:rPr lang="en-US" sz="3800" dirty="0">
                <a:solidFill>
                  <a:schemeClr val="accent6">
                    <a:lumMod val="75000"/>
                  </a:schemeClr>
                </a:solidFill>
                <a:ea typeface="Open Sauce"/>
                <a:cs typeface="Open Sauce"/>
                <a:sym typeface="Open Sauce"/>
              </a:rPr>
              <a:t> para </a:t>
            </a:r>
            <a:r>
              <a:rPr lang="en-US" sz="3800" dirty="0" err="1">
                <a:solidFill>
                  <a:schemeClr val="accent6">
                    <a:lumMod val="75000"/>
                  </a:schemeClr>
                </a:solidFill>
                <a:ea typeface="Open Sauce"/>
                <a:cs typeface="Open Sauce"/>
                <a:sym typeface="Open Sauce"/>
              </a:rPr>
              <a:t>generar</a:t>
            </a:r>
            <a:r>
              <a:rPr lang="en-US" sz="3800" dirty="0">
                <a:solidFill>
                  <a:schemeClr val="accent6">
                    <a:lumMod val="75000"/>
                  </a:schemeClr>
                </a:solidFill>
                <a:ea typeface="Open Sauce"/>
                <a:cs typeface="Open Sauce"/>
                <a:sym typeface="Open Sauce"/>
              </a:rPr>
              <a:t> un prompt?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849650" y="6339698"/>
            <a:ext cx="16469332" cy="3057888"/>
          </a:xfrm>
          <a:prstGeom prst="rect">
            <a:avLst/>
          </a:prstGeom>
        </p:spPr>
        <p:txBody>
          <a:bodyPr lIns="0" tIns="0" rIns="0" bIns="0" rtlCol="0" anchor="t">
            <a:spAutoFit/>
          </a:bodyPr>
          <a:lstStyle/>
          <a:p>
            <a:pPr algn="l">
              <a:lnSpc>
                <a:spcPts val="4012"/>
              </a:lnSpc>
            </a:pPr>
            <a:r>
              <a:rPr lang="en-US" sz="3400" b="1" dirty="0" err="1">
                <a:solidFill>
                  <a:srgbClr val="2D28A9"/>
                </a:solidFill>
                <a:ea typeface="Open Sauce Bold"/>
                <a:cs typeface="Open Sauce Bold"/>
                <a:sym typeface="Open Sauce Bold"/>
              </a:rPr>
              <a:t>Contexto</a:t>
            </a:r>
            <a:r>
              <a:rPr lang="en-US" sz="3400" b="1" dirty="0">
                <a:solidFill>
                  <a:srgbClr val="2D28A9"/>
                </a:solidFill>
                <a:ea typeface="Open Sauce Bold"/>
                <a:cs typeface="Open Sauce Bold"/>
                <a:sym typeface="Open Sauce Bold"/>
              </a:rPr>
              <a:t> claro</a:t>
            </a:r>
          </a:p>
          <a:p>
            <a:pPr algn="l">
              <a:lnSpc>
                <a:spcPts val="4012"/>
              </a:lnSpc>
            </a:pPr>
            <a:endParaRPr lang="en-US" sz="3400" b="1" dirty="0">
              <a:solidFill>
                <a:srgbClr val="2D28A9"/>
              </a:solidFill>
              <a:ea typeface="Open Sauce Bold"/>
              <a:cs typeface="Open Sauce Bold"/>
              <a:sym typeface="Open Sauce Bold"/>
            </a:endParaRPr>
          </a:p>
          <a:p>
            <a:pPr algn="l">
              <a:lnSpc>
                <a:spcPts val="4012"/>
              </a:lnSpc>
              <a:spcBef>
                <a:spcPct val="0"/>
              </a:spcBef>
            </a:pPr>
            <a:r>
              <a:rPr lang="en-US" sz="3600" b="1" dirty="0" err="1">
                <a:solidFill>
                  <a:srgbClr val="000000"/>
                </a:solidFill>
                <a:ea typeface="Open Sauce"/>
                <a:cs typeface="Open Sauce"/>
                <a:sym typeface="Open Sauce"/>
              </a:rPr>
              <a:t>Proporciona</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información</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relevante</a:t>
            </a:r>
            <a:r>
              <a:rPr lang="en-US" sz="3600" b="1" dirty="0">
                <a:solidFill>
                  <a:srgbClr val="000000"/>
                </a:solidFill>
                <a:ea typeface="Open Sauce"/>
                <a:cs typeface="Open Sauce"/>
                <a:sym typeface="Open Sauce"/>
              </a:rPr>
              <a:t> para que la IA </a:t>
            </a:r>
            <a:r>
              <a:rPr lang="en-US" sz="3600" b="1" dirty="0" err="1">
                <a:solidFill>
                  <a:srgbClr val="000000"/>
                </a:solidFill>
                <a:ea typeface="Open Sauce"/>
                <a:cs typeface="Open Sauce"/>
                <a:sym typeface="Open Sauce"/>
              </a:rPr>
              <a:t>entienda</a:t>
            </a:r>
            <a:r>
              <a:rPr lang="en-US" sz="3600" b="1" dirty="0">
                <a:solidFill>
                  <a:srgbClr val="000000"/>
                </a:solidFill>
                <a:ea typeface="Open Sauce"/>
                <a:cs typeface="Open Sauce"/>
                <a:sym typeface="Open Sauce"/>
              </a:rPr>
              <a:t> de </a:t>
            </a:r>
            <a:r>
              <a:rPr lang="en-US" sz="3600" b="1" dirty="0" err="1">
                <a:solidFill>
                  <a:srgbClr val="000000"/>
                </a:solidFill>
                <a:ea typeface="Open Sauce"/>
                <a:cs typeface="Open Sauce"/>
                <a:sym typeface="Open Sauce"/>
              </a:rPr>
              <a:t>qué</a:t>
            </a:r>
            <a:r>
              <a:rPr lang="en-US" sz="3600" b="1" dirty="0">
                <a:solidFill>
                  <a:srgbClr val="000000"/>
                </a:solidFill>
                <a:ea typeface="Open Sauce"/>
                <a:cs typeface="Open Sauce"/>
                <a:sym typeface="Open Sauce"/>
              </a:rPr>
              <a:t> se </a:t>
            </a:r>
            <a:r>
              <a:rPr lang="en-US" sz="3600" b="1" dirty="0" err="1">
                <a:solidFill>
                  <a:srgbClr val="000000"/>
                </a:solidFill>
                <a:ea typeface="Open Sauce"/>
                <a:cs typeface="Open Sauce"/>
                <a:sym typeface="Open Sauce"/>
              </a:rPr>
              <a:t>trata</a:t>
            </a:r>
            <a:r>
              <a:rPr lang="en-US" sz="3600" b="1" dirty="0">
                <a:solidFill>
                  <a:srgbClr val="000000"/>
                </a:solidFill>
                <a:ea typeface="Open Sauce"/>
                <a:cs typeface="Open Sauce"/>
                <a:sym typeface="Open Sauce"/>
              </a:rPr>
              <a:t>.</a:t>
            </a:r>
          </a:p>
          <a:p>
            <a:pPr algn="l">
              <a:lnSpc>
                <a:spcPts val="4012"/>
              </a:lnSpc>
              <a:spcBef>
                <a:spcPct val="0"/>
              </a:spcBef>
            </a:pPr>
            <a:endParaRPr lang="en-US" sz="3400" dirty="0">
              <a:solidFill>
                <a:srgbClr val="000000"/>
              </a:solidFill>
              <a:ea typeface="Open Sauce"/>
              <a:cs typeface="Open Sauce"/>
              <a:sym typeface="Open Sauce"/>
            </a:endParaRPr>
          </a:p>
          <a:p>
            <a:pPr algn="l">
              <a:lnSpc>
                <a:spcPts val="4012"/>
              </a:lnSpc>
              <a:spcBef>
                <a:spcPct val="0"/>
              </a:spcBef>
            </a:pPr>
            <a:r>
              <a:rPr lang="en-US" sz="3200" dirty="0" err="1">
                <a:solidFill>
                  <a:srgbClr val="000000"/>
                </a:solidFill>
                <a:ea typeface="Open Sauce"/>
                <a:cs typeface="Open Sauce"/>
                <a:sym typeface="Open Sauce"/>
              </a:rPr>
              <a:t>Ejemplo</a:t>
            </a:r>
            <a:r>
              <a:rPr lang="en-US" sz="3200" dirty="0">
                <a:solidFill>
                  <a:srgbClr val="000000"/>
                </a:solidFill>
                <a:ea typeface="Open Sauce"/>
                <a:cs typeface="Open Sauce"/>
                <a:sym typeface="Open Sauce"/>
              </a:rPr>
              <a:t>: “Haz un </a:t>
            </a:r>
            <a:r>
              <a:rPr lang="en-US" sz="3200" dirty="0" err="1">
                <a:solidFill>
                  <a:srgbClr val="000000"/>
                </a:solidFill>
                <a:ea typeface="Open Sauce"/>
                <a:cs typeface="Open Sauce"/>
                <a:sym typeface="Open Sauce"/>
              </a:rPr>
              <a:t>anuncio</a:t>
            </a:r>
            <a:r>
              <a:rPr lang="en-US" sz="3200" dirty="0">
                <a:solidFill>
                  <a:srgbClr val="000000"/>
                </a:solidFill>
                <a:ea typeface="Open Sauce"/>
                <a:cs typeface="Open Sauce"/>
                <a:sym typeface="Open Sauce"/>
              </a:rPr>
              <a:t>.” vs “</a:t>
            </a:r>
            <a:r>
              <a:rPr lang="es-CO" sz="3200" dirty="0"/>
              <a:t>Haz un anuncio </a:t>
            </a:r>
            <a:r>
              <a:rPr lang="es-CO" sz="3200" dirty="0">
                <a:solidFill>
                  <a:srgbClr val="7030A0"/>
                </a:solidFill>
              </a:rPr>
              <a:t>para promocionar un sistema de iluminación LED eficiente dirigido a administradores de edificios comerciales</a:t>
            </a:r>
            <a:r>
              <a:rPr lang="es-CO" sz="3200" dirty="0"/>
              <a:t>.</a:t>
            </a:r>
            <a:endParaRPr lang="en-US" sz="3200" dirty="0">
              <a:solidFill>
                <a:srgbClr val="000000"/>
              </a:solidFill>
              <a:ea typeface="Open Sauce"/>
              <a:cs typeface="Open Sauce"/>
              <a:sym typeface="Open Sauce"/>
            </a:endParaRPr>
          </a:p>
        </p:txBody>
      </p:sp>
      <p:sp>
        <p:nvSpPr>
          <p:cNvPr id="5" name="TextBox 5"/>
          <p:cNvSpPr txBox="1"/>
          <p:nvPr/>
        </p:nvSpPr>
        <p:spPr>
          <a:xfrm>
            <a:off x="849650" y="2356527"/>
            <a:ext cx="15890974" cy="3770263"/>
          </a:xfrm>
          <a:prstGeom prst="rect">
            <a:avLst/>
          </a:prstGeom>
        </p:spPr>
        <p:txBody>
          <a:bodyPr wrap="square" lIns="0" tIns="0" rIns="0" bIns="0" rtlCol="0" anchor="t">
            <a:spAutoFit/>
          </a:bodyPr>
          <a:lstStyle/>
          <a:p>
            <a:pPr algn="l">
              <a:lnSpc>
                <a:spcPts val="4248"/>
              </a:lnSpc>
              <a:spcBef>
                <a:spcPct val="0"/>
              </a:spcBef>
            </a:pPr>
            <a:r>
              <a:rPr lang="en-US" sz="3600" b="1" dirty="0" err="1">
                <a:solidFill>
                  <a:srgbClr val="2D28A9"/>
                </a:solidFill>
                <a:ea typeface="Open Sauce Bold"/>
                <a:cs typeface="Open Sauce Bold"/>
                <a:sym typeface="Open Sauce Bold"/>
              </a:rPr>
              <a:t>Rol</a:t>
            </a:r>
            <a:r>
              <a:rPr lang="en-US" sz="3600" b="1" dirty="0">
                <a:solidFill>
                  <a:srgbClr val="2D28A9"/>
                </a:solidFill>
                <a:ea typeface="Open Sauce Bold"/>
                <a:cs typeface="Open Sauce Bold"/>
                <a:sym typeface="Open Sauce Bold"/>
              </a:rPr>
              <a:t> o </a:t>
            </a:r>
            <a:r>
              <a:rPr lang="en-US" sz="3600" b="1" dirty="0" err="1">
                <a:solidFill>
                  <a:srgbClr val="2D28A9"/>
                </a:solidFill>
                <a:ea typeface="Open Sauce Bold"/>
                <a:cs typeface="Open Sauce Bold"/>
                <a:sym typeface="Open Sauce Bold"/>
              </a:rPr>
              <a:t>perspectiva</a:t>
            </a:r>
            <a:endParaRPr lang="en-US" sz="3600" b="1" dirty="0">
              <a:solidFill>
                <a:srgbClr val="2D28A9"/>
              </a:solidFill>
              <a:ea typeface="Open Sauce Bold"/>
              <a:cs typeface="Open Sauce Bold"/>
              <a:sym typeface="Open Sauce Bold"/>
            </a:endParaRPr>
          </a:p>
          <a:p>
            <a:pPr algn="l">
              <a:lnSpc>
                <a:spcPts val="4248"/>
              </a:lnSpc>
              <a:spcBef>
                <a:spcPct val="0"/>
              </a:spcBef>
            </a:pPr>
            <a:endParaRPr lang="en-US" sz="3600" b="1" dirty="0">
              <a:solidFill>
                <a:srgbClr val="2D28A9"/>
              </a:solidFill>
              <a:ea typeface="Open Sauce Bold"/>
              <a:cs typeface="Open Sauce Bold"/>
              <a:sym typeface="Open Sauce Bold"/>
            </a:endParaRPr>
          </a:p>
          <a:p>
            <a:pPr algn="l">
              <a:lnSpc>
                <a:spcPts val="4248"/>
              </a:lnSpc>
              <a:spcBef>
                <a:spcPct val="0"/>
              </a:spcBef>
            </a:pPr>
            <a:r>
              <a:rPr lang="en-US" sz="3600" b="1" dirty="0" err="1">
                <a:solidFill>
                  <a:srgbClr val="000000"/>
                </a:solidFill>
                <a:ea typeface="Open Sauce"/>
                <a:cs typeface="Open Sauce"/>
                <a:sym typeface="Open Sauce"/>
              </a:rPr>
              <a:t>Puedes</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pedirle</a:t>
            </a:r>
            <a:r>
              <a:rPr lang="en-US" sz="3600" b="1" dirty="0">
                <a:solidFill>
                  <a:srgbClr val="000000"/>
                </a:solidFill>
                <a:ea typeface="Open Sauce"/>
                <a:cs typeface="Open Sauce"/>
                <a:sym typeface="Open Sauce"/>
              </a:rPr>
              <a:t> que </a:t>
            </a:r>
            <a:r>
              <a:rPr lang="en-US" sz="3600" b="1" dirty="0" err="1">
                <a:solidFill>
                  <a:srgbClr val="000000"/>
                </a:solidFill>
                <a:ea typeface="Open Sauce"/>
                <a:cs typeface="Open Sauce"/>
                <a:sym typeface="Open Sauce"/>
              </a:rPr>
              <a:t>actúe</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como</a:t>
            </a:r>
            <a:r>
              <a:rPr lang="en-US" sz="3600" b="1" dirty="0">
                <a:solidFill>
                  <a:srgbClr val="000000"/>
                </a:solidFill>
                <a:ea typeface="Open Sauce"/>
                <a:cs typeface="Open Sauce"/>
                <a:sym typeface="Open Sauce"/>
              </a:rPr>
              <a:t> un </a:t>
            </a:r>
            <a:r>
              <a:rPr lang="en-US" sz="3600" b="1" dirty="0" err="1">
                <a:solidFill>
                  <a:srgbClr val="000000"/>
                </a:solidFill>
                <a:ea typeface="Open Sauce"/>
                <a:cs typeface="Open Sauce"/>
                <a:sym typeface="Open Sauce"/>
              </a:rPr>
              <a:t>experto</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personaje</a:t>
            </a:r>
            <a:r>
              <a:rPr lang="en-US" sz="3600" b="1" dirty="0">
                <a:solidFill>
                  <a:srgbClr val="000000"/>
                </a:solidFill>
                <a:ea typeface="Open Sauce"/>
                <a:cs typeface="Open Sauce"/>
                <a:sym typeface="Open Sauce"/>
              </a:rPr>
              <a:t> o </a:t>
            </a:r>
            <a:r>
              <a:rPr lang="en-US" sz="3600" b="1" dirty="0" err="1">
                <a:solidFill>
                  <a:srgbClr val="000000"/>
                </a:solidFill>
                <a:ea typeface="Open Sauce"/>
                <a:cs typeface="Open Sauce"/>
                <a:sym typeface="Open Sauce"/>
              </a:rPr>
              <a:t>perfil</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específico</a:t>
            </a:r>
            <a:r>
              <a:rPr lang="en-US" sz="3600" b="1" dirty="0">
                <a:solidFill>
                  <a:srgbClr val="000000"/>
                </a:solidFill>
                <a:ea typeface="Open Sauce"/>
                <a:cs typeface="Open Sauce"/>
                <a:sym typeface="Open Sauce"/>
              </a:rPr>
              <a:t>.</a:t>
            </a:r>
          </a:p>
          <a:p>
            <a:pPr algn="l">
              <a:lnSpc>
                <a:spcPts val="4248"/>
              </a:lnSpc>
              <a:spcBef>
                <a:spcPct val="0"/>
              </a:spcBef>
            </a:pPr>
            <a:endParaRPr lang="en-US" sz="3600" dirty="0">
              <a:solidFill>
                <a:srgbClr val="000000"/>
              </a:solidFill>
              <a:ea typeface="Open Sauce"/>
              <a:cs typeface="Open Sauce"/>
              <a:sym typeface="Open Sauce"/>
            </a:endParaRPr>
          </a:p>
          <a:p>
            <a:pPr algn="just">
              <a:lnSpc>
                <a:spcPts val="4248"/>
              </a:lnSpc>
              <a:spcBef>
                <a:spcPct val="0"/>
              </a:spcBef>
            </a:pPr>
            <a:r>
              <a:rPr lang="en-US" sz="3200" dirty="0" err="1">
                <a:solidFill>
                  <a:srgbClr val="000000"/>
                </a:solidFill>
                <a:sym typeface="Open Sauce"/>
              </a:rPr>
              <a:t>Ejemplo</a:t>
            </a:r>
            <a:r>
              <a:rPr lang="en-US" sz="3200" dirty="0">
                <a:solidFill>
                  <a:srgbClr val="000000"/>
                </a:solidFill>
                <a:sym typeface="Open Sauce"/>
              </a:rPr>
              <a:t>: </a:t>
            </a:r>
            <a:r>
              <a:rPr lang="es-MX" sz="3200" dirty="0"/>
              <a:t>Imagina que eres un ingeniero experto en eficiencia energética industrial con más de 15 años de experiencia. Explica de forma sencilla cómo una empresa puede reducir su consumo eléctrico sin afectar su productividad.</a:t>
            </a:r>
            <a:endParaRPr lang="en-US" sz="3200" dirty="0">
              <a:solidFill>
                <a:srgbClr val="000000"/>
              </a:solidFill>
              <a:ea typeface="Open Sauce"/>
              <a:cs typeface="Open Sauce"/>
              <a:sym typeface="Open Sauce"/>
            </a:endParaRPr>
          </a:p>
        </p:txBody>
      </p:sp>
      <p:sp>
        <p:nvSpPr>
          <p:cNvPr id="6" name="TextBox 6"/>
          <p:cNvSpPr txBox="1"/>
          <p:nvPr/>
        </p:nvSpPr>
        <p:spPr>
          <a:xfrm>
            <a:off x="1752600" y="473060"/>
            <a:ext cx="15890974" cy="577081"/>
          </a:xfrm>
          <a:prstGeom prst="rect">
            <a:avLst/>
          </a:prstGeom>
        </p:spPr>
        <p:txBody>
          <a:bodyPr lIns="0" tIns="0" rIns="0" bIns="0" rtlCol="0" anchor="t">
            <a:spAutoFit/>
          </a:bodyPr>
          <a:lstStyle/>
          <a:p>
            <a:pPr algn="ctr">
              <a:lnSpc>
                <a:spcPts val="4484"/>
              </a:lnSpc>
              <a:spcBef>
                <a:spcPct val="0"/>
              </a:spcBef>
            </a:pPr>
            <a:r>
              <a:rPr lang="en-US" sz="3800" dirty="0">
                <a:solidFill>
                  <a:schemeClr val="accent6">
                    <a:lumMod val="75000"/>
                  </a:schemeClr>
                </a:solidFill>
                <a:ea typeface="Open Sauce"/>
                <a:cs typeface="Open Sauce"/>
                <a:sym typeface="Open Sauce"/>
              </a:rPr>
              <a:t>¿</a:t>
            </a:r>
            <a:r>
              <a:rPr lang="en-US" sz="3800" dirty="0" err="1">
                <a:solidFill>
                  <a:schemeClr val="accent6">
                    <a:lumMod val="75000"/>
                  </a:schemeClr>
                </a:solidFill>
                <a:ea typeface="Open Sauce"/>
                <a:cs typeface="Open Sauce"/>
                <a:sym typeface="Open Sauce"/>
              </a:rPr>
              <a:t>Qué</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elementos</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debemos</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tener</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en</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cuenta</a:t>
            </a:r>
            <a:r>
              <a:rPr lang="en-US" sz="3800" dirty="0">
                <a:solidFill>
                  <a:schemeClr val="accent6">
                    <a:lumMod val="75000"/>
                  </a:schemeClr>
                </a:solidFill>
                <a:ea typeface="Open Sauce"/>
                <a:cs typeface="Open Sauce"/>
                <a:sym typeface="Open Sauce"/>
              </a:rPr>
              <a:t> para </a:t>
            </a:r>
            <a:r>
              <a:rPr lang="en-US" sz="3800" dirty="0" err="1">
                <a:solidFill>
                  <a:schemeClr val="accent6">
                    <a:lumMod val="75000"/>
                  </a:schemeClr>
                </a:solidFill>
                <a:ea typeface="Open Sauce"/>
                <a:cs typeface="Open Sauce"/>
                <a:sym typeface="Open Sauce"/>
              </a:rPr>
              <a:t>generar</a:t>
            </a:r>
            <a:r>
              <a:rPr lang="en-US" sz="3800" dirty="0">
                <a:solidFill>
                  <a:schemeClr val="accent6">
                    <a:lumMod val="75000"/>
                  </a:schemeClr>
                </a:solidFill>
                <a:ea typeface="Open Sauce"/>
                <a:cs typeface="Open Sauce"/>
                <a:sym typeface="Open Sauce"/>
              </a:rPr>
              <a:t> un prompt?</a:t>
            </a:r>
          </a:p>
        </p:txBody>
      </p:sp>
      <p:sp>
        <p:nvSpPr>
          <p:cNvPr id="7" name="Freeform 7"/>
          <p:cNvSpPr/>
          <p:nvPr/>
        </p:nvSpPr>
        <p:spPr>
          <a:xfrm>
            <a:off x="297389" y="1050141"/>
            <a:ext cx="1104523" cy="1093478"/>
          </a:xfrm>
          <a:custGeom>
            <a:avLst/>
            <a:gdLst/>
            <a:ahLst/>
            <a:cxnLst/>
            <a:rect l="l" t="t" r="r" b="b"/>
            <a:pathLst>
              <a:path w="1104523" h="1093478">
                <a:moveTo>
                  <a:pt x="0" y="0"/>
                </a:moveTo>
                <a:lnTo>
                  <a:pt x="1104523" y="0"/>
                </a:lnTo>
                <a:lnTo>
                  <a:pt x="1104523" y="1093478"/>
                </a:lnTo>
                <a:lnTo>
                  <a:pt x="0" y="1093478"/>
                </a:lnTo>
                <a:lnTo>
                  <a:pt x="0" y="0"/>
                </a:lnTo>
                <a:close/>
              </a:path>
            </a:pathLst>
          </a:custGeom>
          <a:blipFill>
            <a:blip r:embed="rId2"/>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5242" y="2595045"/>
            <a:ext cx="16469332" cy="2555251"/>
          </a:xfrm>
          <a:prstGeom prst="rect">
            <a:avLst/>
          </a:prstGeom>
        </p:spPr>
        <p:txBody>
          <a:bodyPr lIns="0" tIns="0" rIns="0" bIns="0" rtlCol="0" anchor="t">
            <a:spAutoFit/>
          </a:bodyPr>
          <a:lstStyle/>
          <a:p>
            <a:pPr algn="l">
              <a:lnSpc>
                <a:spcPts val="3264"/>
              </a:lnSpc>
            </a:pPr>
            <a:r>
              <a:rPr lang="en-US" sz="3400" b="1" dirty="0" err="1">
                <a:solidFill>
                  <a:srgbClr val="2D28A9"/>
                </a:solidFill>
                <a:ea typeface="Open Sauce Bold"/>
                <a:cs typeface="Open Sauce Bold"/>
                <a:sym typeface="Open Sauce Bold"/>
              </a:rPr>
              <a:t>Objetivo</a:t>
            </a:r>
            <a:r>
              <a:rPr lang="en-US" sz="3400" b="1" dirty="0">
                <a:solidFill>
                  <a:srgbClr val="2D28A9"/>
                </a:solidFill>
                <a:ea typeface="Open Sauce Bold"/>
                <a:cs typeface="Open Sauce Bold"/>
                <a:sym typeface="Open Sauce Bold"/>
              </a:rPr>
              <a:t> </a:t>
            </a:r>
            <a:r>
              <a:rPr lang="en-US" sz="3400" b="1" dirty="0" err="1">
                <a:solidFill>
                  <a:srgbClr val="2D28A9"/>
                </a:solidFill>
                <a:ea typeface="Open Sauce Bold"/>
                <a:cs typeface="Open Sauce Bold"/>
                <a:sym typeface="Open Sauce Bold"/>
              </a:rPr>
              <a:t>específico</a:t>
            </a:r>
            <a:endParaRPr lang="en-US" sz="3400" b="1" dirty="0">
              <a:solidFill>
                <a:srgbClr val="2D28A9"/>
              </a:solidFill>
              <a:ea typeface="Open Sauce Bold"/>
              <a:cs typeface="Open Sauce Bold"/>
              <a:sym typeface="Open Sauce Bold"/>
            </a:endParaRPr>
          </a:p>
          <a:p>
            <a:pPr algn="l">
              <a:lnSpc>
                <a:spcPts val="3264"/>
              </a:lnSpc>
            </a:pPr>
            <a:endParaRPr lang="en-US" sz="3400" b="1" dirty="0">
              <a:solidFill>
                <a:srgbClr val="2D28A9"/>
              </a:solidFill>
              <a:ea typeface="Open Sauce Bold"/>
              <a:cs typeface="Open Sauce Bold"/>
              <a:sym typeface="Open Sauce Bold"/>
            </a:endParaRPr>
          </a:p>
          <a:p>
            <a:pPr algn="l">
              <a:lnSpc>
                <a:spcPts val="3264"/>
              </a:lnSpc>
            </a:pPr>
            <a:r>
              <a:rPr lang="en-US" sz="3600" b="1" dirty="0">
                <a:solidFill>
                  <a:srgbClr val="000000"/>
                </a:solidFill>
                <a:ea typeface="Open Sauce"/>
                <a:cs typeface="Open Sauce"/>
                <a:sym typeface="Open Sauce"/>
              </a:rPr>
              <a:t>Define </a:t>
            </a:r>
            <a:r>
              <a:rPr lang="en-US" sz="3600" b="1" dirty="0" err="1">
                <a:solidFill>
                  <a:srgbClr val="000000"/>
                </a:solidFill>
                <a:ea typeface="Open Sauce"/>
                <a:cs typeface="Open Sauce"/>
                <a:sym typeface="Open Sauce"/>
              </a:rPr>
              <a:t>qué</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quieres</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lograr</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informar</a:t>
            </a:r>
            <a:r>
              <a:rPr lang="en-US" sz="3600" b="1" dirty="0">
                <a:solidFill>
                  <a:srgbClr val="000000"/>
                </a:solidFill>
                <a:ea typeface="Open Sauce"/>
                <a:cs typeface="Open Sauce"/>
                <a:sym typeface="Open Sauce"/>
              </a:rPr>
              <a:t>, vender, </a:t>
            </a:r>
            <a:r>
              <a:rPr lang="en-US" sz="3600" b="1" dirty="0" err="1">
                <a:solidFill>
                  <a:srgbClr val="000000"/>
                </a:solidFill>
                <a:ea typeface="Open Sauce"/>
                <a:cs typeface="Open Sauce"/>
                <a:sym typeface="Open Sauce"/>
              </a:rPr>
              <a:t>entretener</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resumir</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inspirar</a:t>
            </a:r>
            <a:r>
              <a:rPr lang="en-US" sz="3600" b="1" dirty="0">
                <a:solidFill>
                  <a:srgbClr val="000000"/>
                </a:solidFill>
                <a:ea typeface="Open Sauce"/>
                <a:cs typeface="Open Sauce"/>
                <a:sym typeface="Open Sauce"/>
              </a:rPr>
              <a:t>, etc.</a:t>
            </a:r>
          </a:p>
          <a:p>
            <a:pPr algn="l">
              <a:lnSpc>
                <a:spcPts val="3264"/>
              </a:lnSpc>
            </a:pPr>
            <a:endParaRPr lang="en-US" sz="3400" dirty="0">
              <a:solidFill>
                <a:srgbClr val="000000"/>
              </a:solidFill>
              <a:ea typeface="Open Sauce"/>
              <a:cs typeface="Open Sauce"/>
              <a:sym typeface="Open Sauce"/>
            </a:endParaRPr>
          </a:p>
          <a:p>
            <a:pPr algn="l">
              <a:lnSpc>
                <a:spcPts val="3264"/>
              </a:lnSpc>
            </a:pPr>
            <a:r>
              <a:rPr lang="en-US" sz="3200" dirty="0" err="1">
                <a:solidFill>
                  <a:srgbClr val="000000"/>
                </a:solidFill>
                <a:ea typeface="Open Sauce"/>
                <a:cs typeface="Open Sauce"/>
                <a:sym typeface="Open Sauce"/>
              </a:rPr>
              <a:t>Ejemplo</a:t>
            </a:r>
            <a:r>
              <a:rPr lang="en-US" sz="3200" dirty="0">
                <a:solidFill>
                  <a:srgbClr val="000000"/>
                </a:solidFill>
                <a:ea typeface="Open Sauce"/>
                <a:cs typeface="Open Sauce"/>
                <a:sym typeface="Open Sauce"/>
              </a:rPr>
              <a:t>: </a:t>
            </a:r>
            <a:r>
              <a:rPr lang="es-MX" sz="3200" dirty="0"/>
              <a:t>Escribe un texto informativo para redes sociales que </a:t>
            </a:r>
            <a:r>
              <a:rPr lang="es-MX" sz="3200" dirty="0">
                <a:solidFill>
                  <a:srgbClr val="7030A0"/>
                </a:solidFill>
              </a:rPr>
              <a:t>explique de forma sencilla qué es la eficiencia energética en el sector comercial.</a:t>
            </a:r>
            <a:endParaRPr lang="en-US" sz="3200" dirty="0">
              <a:solidFill>
                <a:srgbClr val="7030A0"/>
              </a:solidFill>
              <a:ea typeface="Open Sauce"/>
              <a:cs typeface="Open Sauce"/>
              <a:sym typeface="Open Sauce"/>
            </a:endParaRPr>
          </a:p>
        </p:txBody>
      </p:sp>
      <p:sp>
        <p:nvSpPr>
          <p:cNvPr id="5" name="TextBox 5"/>
          <p:cNvSpPr txBox="1"/>
          <p:nvPr/>
        </p:nvSpPr>
        <p:spPr>
          <a:xfrm>
            <a:off x="574925" y="6085508"/>
            <a:ext cx="16349966" cy="2541721"/>
          </a:xfrm>
          <a:prstGeom prst="rect">
            <a:avLst/>
          </a:prstGeom>
        </p:spPr>
        <p:txBody>
          <a:bodyPr lIns="0" tIns="0" rIns="0" bIns="0" rtlCol="0" anchor="t">
            <a:spAutoFit/>
          </a:bodyPr>
          <a:lstStyle/>
          <a:p>
            <a:pPr algn="l">
              <a:lnSpc>
                <a:spcPts val="3312"/>
              </a:lnSpc>
            </a:pPr>
            <a:r>
              <a:rPr lang="en-US" sz="3600" b="1" dirty="0" err="1">
                <a:solidFill>
                  <a:srgbClr val="2D28A9"/>
                </a:solidFill>
                <a:ea typeface="Open Sauce Bold"/>
                <a:cs typeface="Open Sauce Bold"/>
                <a:sym typeface="Open Sauce Bold"/>
              </a:rPr>
              <a:t>Formato</a:t>
            </a:r>
            <a:r>
              <a:rPr lang="en-US" sz="3600" b="1" dirty="0">
                <a:solidFill>
                  <a:srgbClr val="2D28A9"/>
                </a:solidFill>
                <a:ea typeface="Open Sauce Bold"/>
                <a:cs typeface="Open Sauce Bold"/>
                <a:sym typeface="Open Sauce Bold"/>
              </a:rPr>
              <a:t> o </a:t>
            </a:r>
            <a:r>
              <a:rPr lang="en-US" sz="3600" b="1" dirty="0" err="1">
                <a:solidFill>
                  <a:srgbClr val="2D28A9"/>
                </a:solidFill>
                <a:ea typeface="Open Sauce Bold"/>
                <a:cs typeface="Open Sauce Bold"/>
                <a:sym typeface="Open Sauce Bold"/>
              </a:rPr>
              <a:t>tipo</a:t>
            </a:r>
            <a:r>
              <a:rPr lang="en-US" sz="3600" b="1" dirty="0">
                <a:solidFill>
                  <a:srgbClr val="2D28A9"/>
                </a:solidFill>
                <a:ea typeface="Open Sauce Bold"/>
                <a:cs typeface="Open Sauce Bold"/>
                <a:sym typeface="Open Sauce Bold"/>
              </a:rPr>
              <a:t> de </a:t>
            </a:r>
            <a:r>
              <a:rPr lang="en-US" sz="3600" b="1" dirty="0" err="1">
                <a:solidFill>
                  <a:srgbClr val="2D28A9"/>
                </a:solidFill>
                <a:ea typeface="Open Sauce Bold"/>
                <a:cs typeface="Open Sauce Bold"/>
                <a:sym typeface="Open Sauce Bold"/>
              </a:rPr>
              <a:t>respuesta</a:t>
            </a:r>
            <a:endParaRPr lang="en-US" sz="3600" b="1" dirty="0">
              <a:solidFill>
                <a:srgbClr val="2D28A9"/>
              </a:solidFill>
              <a:ea typeface="Open Sauce Bold"/>
              <a:cs typeface="Open Sauce Bold"/>
              <a:sym typeface="Open Sauce Bold"/>
            </a:endParaRPr>
          </a:p>
          <a:p>
            <a:pPr algn="l">
              <a:lnSpc>
                <a:spcPts val="3312"/>
              </a:lnSpc>
            </a:pPr>
            <a:endParaRPr lang="en-US" sz="3600" b="1" dirty="0">
              <a:solidFill>
                <a:srgbClr val="2D28A9"/>
              </a:solidFill>
              <a:ea typeface="Open Sauce Bold"/>
              <a:cs typeface="Open Sauce Bold"/>
              <a:sym typeface="Open Sauce Bold"/>
            </a:endParaRPr>
          </a:p>
          <a:p>
            <a:pPr algn="l">
              <a:lnSpc>
                <a:spcPts val="3312"/>
              </a:lnSpc>
            </a:pPr>
            <a:r>
              <a:rPr lang="en-US" sz="3600" b="1" dirty="0">
                <a:solidFill>
                  <a:srgbClr val="000000"/>
                </a:solidFill>
                <a:ea typeface="Open Sauce"/>
                <a:cs typeface="Open Sauce"/>
                <a:sym typeface="Open Sauce"/>
              </a:rPr>
              <a:t>Indica </a:t>
            </a:r>
            <a:r>
              <a:rPr lang="en-US" sz="3600" b="1" dirty="0" err="1">
                <a:solidFill>
                  <a:srgbClr val="000000"/>
                </a:solidFill>
                <a:ea typeface="Open Sauce"/>
                <a:cs typeface="Open Sauce"/>
                <a:sym typeface="Open Sauce"/>
              </a:rPr>
              <a:t>el</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formato</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en</a:t>
            </a:r>
            <a:r>
              <a:rPr lang="en-US" sz="3600" b="1" dirty="0">
                <a:solidFill>
                  <a:srgbClr val="000000"/>
                </a:solidFill>
                <a:ea typeface="Open Sauce"/>
                <a:cs typeface="Open Sauce"/>
                <a:sym typeface="Open Sauce"/>
              </a:rPr>
              <a:t> que </a:t>
            </a:r>
            <a:r>
              <a:rPr lang="en-US" sz="3600" b="1" dirty="0" err="1">
                <a:solidFill>
                  <a:srgbClr val="000000"/>
                </a:solidFill>
                <a:ea typeface="Open Sauce"/>
                <a:cs typeface="Open Sauce"/>
                <a:sym typeface="Open Sauce"/>
              </a:rPr>
              <a:t>deseas</a:t>
            </a:r>
            <a:r>
              <a:rPr lang="en-US" sz="3600" b="1" dirty="0">
                <a:solidFill>
                  <a:srgbClr val="000000"/>
                </a:solidFill>
                <a:ea typeface="Open Sauce"/>
                <a:cs typeface="Open Sauce"/>
                <a:sym typeface="Open Sauce"/>
              </a:rPr>
              <a:t> la </a:t>
            </a:r>
            <a:r>
              <a:rPr lang="en-US" sz="3600" b="1" dirty="0" err="1">
                <a:solidFill>
                  <a:srgbClr val="000000"/>
                </a:solidFill>
                <a:ea typeface="Open Sauce"/>
                <a:cs typeface="Open Sauce"/>
                <a:sym typeface="Open Sauce"/>
              </a:rPr>
              <a:t>respuesta</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lista</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tabla</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párrafo</a:t>
            </a:r>
            <a:r>
              <a:rPr lang="en-US" sz="3600" b="1" dirty="0">
                <a:solidFill>
                  <a:srgbClr val="000000"/>
                </a:solidFill>
                <a:ea typeface="Open Sauce"/>
                <a:cs typeface="Open Sauce"/>
                <a:sym typeface="Open Sauce"/>
              </a:rPr>
              <a:t>, </a:t>
            </a:r>
            <a:r>
              <a:rPr lang="en-US" sz="3600" b="1" dirty="0" err="1">
                <a:solidFill>
                  <a:srgbClr val="000000"/>
                </a:solidFill>
                <a:ea typeface="Open Sauce"/>
                <a:cs typeface="Open Sauce"/>
                <a:sym typeface="Open Sauce"/>
              </a:rPr>
              <a:t>guion</a:t>
            </a:r>
            <a:r>
              <a:rPr lang="en-US" sz="3600" b="1" dirty="0">
                <a:solidFill>
                  <a:srgbClr val="000000"/>
                </a:solidFill>
                <a:ea typeface="Open Sauce"/>
                <a:cs typeface="Open Sauce"/>
                <a:sym typeface="Open Sauce"/>
              </a:rPr>
              <a:t>, etc.</a:t>
            </a:r>
          </a:p>
          <a:p>
            <a:pPr algn="l">
              <a:lnSpc>
                <a:spcPts val="3312"/>
              </a:lnSpc>
            </a:pPr>
            <a:endParaRPr lang="en-US" sz="3600" dirty="0">
              <a:solidFill>
                <a:srgbClr val="000000"/>
              </a:solidFill>
              <a:ea typeface="Open Sauce"/>
              <a:cs typeface="Open Sauce"/>
              <a:sym typeface="Open Sauce"/>
            </a:endParaRPr>
          </a:p>
          <a:p>
            <a:pPr algn="l">
              <a:lnSpc>
                <a:spcPts val="3312"/>
              </a:lnSpc>
            </a:pPr>
            <a:r>
              <a:rPr lang="en-US" sz="3200" dirty="0" err="1">
                <a:solidFill>
                  <a:srgbClr val="000000"/>
                </a:solidFill>
                <a:ea typeface="Open Sauce"/>
                <a:cs typeface="Open Sauce"/>
                <a:sym typeface="Open Sauce"/>
              </a:rPr>
              <a:t>Ejemplo</a:t>
            </a:r>
            <a:r>
              <a:rPr lang="en-US" sz="3200" dirty="0">
                <a:solidFill>
                  <a:srgbClr val="000000"/>
                </a:solidFill>
                <a:ea typeface="Open Sauce"/>
                <a:cs typeface="Open Sauce"/>
                <a:sym typeface="Open Sauce"/>
              </a:rPr>
              <a:t>: </a:t>
            </a:r>
            <a:r>
              <a:rPr lang="es-MX" sz="3200" dirty="0"/>
              <a:t>Redacta un </a:t>
            </a:r>
            <a:r>
              <a:rPr lang="es-MX" sz="3200" dirty="0">
                <a:solidFill>
                  <a:srgbClr val="7030A0"/>
                </a:solidFill>
              </a:rPr>
              <a:t>informe ejecutivo de una página</a:t>
            </a:r>
            <a:r>
              <a:rPr lang="es-MX" sz="3200" dirty="0"/>
              <a:t> que resuma los beneficios económicos de implementar un sistema de gestión de la energía en una empresa industrial.</a:t>
            </a:r>
            <a:endParaRPr lang="en-US" sz="3200" dirty="0">
              <a:solidFill>
                <a:srgbClr val="000000"/>
              </a:solidFill>
              <a:ea typeface="Open Sauce"/>
              <a:cs typeface="Open Sauce"/>
              <a:sym typeface="Open Sauce"/>
            </a:endParaRPr>
          </a:p>
        </p:txBody>
      </p:sp>
      <p:sp>
        <p:nvSpPr>
          <p:cNvPr id="6" name="TextBox 6"/>
          <p:cNvSpPr txBox="1"/>
          <p:nvPr/>
        </p:nvSpPr>
        <p:spPr>
          <a:xfrm>
            <a:off x="1752600" y="619078"/>
            <a:ext cx="15890974" cy="554704"/>
          </a:xfrm>
          <a:prstGeom prst="rect">
            <a:avLst/>
          </a:prstGeom>
        </p:spPr>
        <p:txBody>
          <a:bodyPr lIns="0" tIns="0" rIns="0" bIns="0" rtlCol="0" anchor="t">
            <a:spAutoFit/>
          </a:bodyPr>
          <a:lstStyle/>
          <a:p>
            <a:pPr algn="ctr">
              <a:lnSpc>
                <a:spcPts val="4484"/>
              </a:lnSpc>
              <a:spcBef>
                <a:spcPct val="0"/>
              </a:spcBef>
            </a:pPr>
            <a:r>
              <a:rPr lang="en-US" sz="3600" dirty="0">
                <a:solidFill>
                  <a:schemeClr val="accent6">
                    <a:lumMod val="75000"/>
                  </a:schemeClr>
                </a:solidFill>
                <a:ea typeface="Open Sauce"/>
                <a:cs typeface="Open Sauce"/>
                <a:sym typeface="Open Sauce"/>
              </a:rPr>
              <a:t>¿</a:t>
            </a:r>
            <a:r>
              <a:rPr lang="en-US" sz="3600" dirty="0" err="1">
                <a:solidFill>
                  <a:schemeClr val="accent6">
                    <a:lumMod val="75000"/>
                  </a:schemeClr>
                </a:solidFill>
                <a:ea typeface="Open Sauce"/>
                <a:cs typeface="Open Sauce"/>
                <a:sym typeface="Open Sauce"/>
              </a:rPr>
              <a:t>Qué</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elementos</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debemos</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tener</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en</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cuenta</a:t>
            </a:r>
            <a:r>
              <a:rPr lang="en-US" sz="3600" dirty="0">
                <a:solidFill>
                  <a:schemeClr val="accent6">
                    <a:lumMod val="75000"/>
                  </a:schemeClr>
                </a:solidFill>
                <a:ea typeface="Open Sauce"/>
                <a:cs typeface="Open Sauce"/>
                <a:sym typeface="Open Sauce"/>
              </a:rPr>
              <a:t> para </a:t>
            </a:r>
            <a:r>
              <a:rPr lang="en-US" sz="3600" dirty="0" err="1">
                <a:solidFill>
                  <a:schemeClr val="accent6">
                    <a:lumMod val="75000"/>
                  </a:schemeClr>
                </a:solidFill>
                <a:ea typeface="Open Sauce"/>
                <a:cs typeface="Open Sauce"/>
                <a:sym typeface="Open Sauce"/>
              </a:rPr>
              <a:t>generar</a:t>
            </a:r>
            <a:r>
              <a:rPr lang="en-US" sz="3600" dirty="0">
                <a:solidFill>
                  <a:schemeClr val="accent6">
                    <a:lumMod val="75000"/>
                  </a:schemeClr>
                </a:solidFill>
                <a:ea typeface="Open Sauce"/>
                <a:cs typeface="Open Sauce"/>
                <a:sym typeface="Open Sauce"/>
              </a:rPr>
              <a:t> un prompt?</a:t>
            </a:r>
          </a:p>
        </p:txBody>
      </p:sp>
      <p:sp>
        <p:nvSpPr>
          <p:cNvPr id="7" name="Freeform 7"/>
          <p:cNvSpPr/>
          <p:nvPr/>
        </p:nvSpPr>
        <p:spPr>
          <a:xfrm>
            <a:off x="228600" y="978376"/>
            <a:ext cx="1104523" cy="1093478"/>
          </a:xfrm>
          <a:custGeom>
            <a:avLst/>
            <a:gdLst/>
            <a:ahLst/>
            <a:cxnLst/>
            <a:rect l="l" t="t" r="r" b="b"/>
            <a:pathLst>
              <a:path w="1104523" h="1093478">
                <a:moveTo>
                  <a:pt x="0" y="0"/>
                </a:moveTo>
                <a:lnTo>
                  <a:pt x="1104523" y="0"/>
                </a:lnTo>
                <a:lnTo>
                  <a:pt x="1104523" y="1093478"/>
                </a:lnTo>
                <a:lnTo>
                  <a:pt x="0" y="1093478"/>
                </a:lnTo>
                <a:lnTo>
                  <a:pt x="0" y="0"/>
                </a:lnTo>
                <a:close/>
              </a:path>
            </a:pathLst>
          </a:custGeom>
          <a:blipFill>
            <a:blip r:embed="rId2"/>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730284" y="2835426"/>
            <a:ext cx="16469332" cy="2260299"/>
          </a:xfrm>
          <a:prstGeom prst="rect">
            <a:avLst/>
          </a:prstGeom>
        </p:spPr>
        <p:txBody>
          <a:bodyPr lIns="0" tIns="0" rIns="0" bIns="0" rtlCol="0" anchor="t">
            <a:spAutoFit/>
          </a:bodyPr>
          <a:lstStyle/>
          <a:p>
            <a:pPr algn="l">
              <a:lnSpc>
                <a:spcPts val="2924"/>
              </a:lnSpc>
            </a:pPr>
            <a:r>
              <a:rPr lang="en-US" sz="3400" b="1" dirty="0" err="1">
                <a:solidFill>
                  <a:srgbClr val="2D28A9"/>
                </a:solidFill>
                <a:ea typeface="Open Sauce Bold"/>
                <a:cs typeface="Open Sauce Bold"/>
                <a:sym typeface="Open Sauce Bold"/>
              </a:rPr>
              <a:t>Estilo</a:t>
            </a:r>
            <a:r>
              <a:rPr lang="en-US" sz="3400" b="1" dirty="0">
                <a:solidFill>
                  <a:srgbClr val="2D28A9"/>
                </a:solidFill>
                <a:ea typeface="Open Sauce Bold"/>
                <a:cs typeface="Open Sauce Bold"/>
                <a:sym typeface="Open Sauce Bold"/>
              </a:rPr>
              <a:t> y </a:t>
            </a:r>
            <a:r>
              <a:rPr lang="en-US" sz="3400" b="1" dirty="0" err="1">
                <a:solidFill>
                  <a:srgbClr val="2D28A9"/>
                </a:solidFill>
                <a:ea typeface="Open Sauce Bold"/>
                <a:cs typeface="Open Sauce Bold"/>
                <a:sym typeface="Open Sauce Bold"/>
              </a:rPr>
              <a:t>tono</a:t>
            </a:r>
            <a:endParaRPr lang="en-US" sz="3400" b="1" dirty="0">
              <a:solidFill>
                <a:srgbClr val="2D28A9"/>
              </a:solidFill>
              <a:ea typeface="Open Sauce Bold"/>
              <a:cs typeface="Open Sauce Bold"/>
              <a:sym typeface="Open Sauce Bold"/>
            </a:endParaRPr>
          </a:p>
          <a:p>
            <a:pPr algn="l">
              <a:lnSpc>
                <a:spcPts val="2924"/>
              </a:lnSpc>
            </a:pPr>
            <a:endParaRPr lang="en-US" sz="3400" b="1" dirty="0">
              <a:solidFill>
                <a:srgbClr val="2D28A9"/>
              </a:solidFill>
              <a:ea typeface="Open Sauce Bold"/>
              <a:cs typeface="Open Sauce Bold"/>
              <a:sym typeface="Open Sauce Bold"/>
            </a:endParaRPr>
          </a:p>
          <a:p>
            <a:pPr algn="l">
              <a:lnSpc>
                <a:spcPts val="2924"/>
              </a:lnSpc>
            </a:pPr>
            <a:r>
              <a:rPr lang="en-US" sz="3400" b="1" dirty="0">
                <a:solidFill>
                  <a:srgbClr val="000000"/>
                </a:solidFill>
                <a:ea typeface="Open Sauce"/>
                <a:cs typeface="Open Sauce"/>
                <a:sym typeface="Open Sauce"/>
              </a:rPr>
              <a:t>Define </a:t>
            </a:r>
            <a:r>
              <a:rPr lang="en-US" sz="3400" b="1" dirty="0" err="1">
                <a:solidFill>
                  <a:srgbClr val="000000"/>
                </a:solidFill>
                <a:ea typeface="Open Sauce"/>
                <a:cs typeface="Open Sauce"/>
                <a:sym typeface="Open Sauce"/>
              </a:rPr>
              <a:t>cómo</a:t>
            </a:r>
            <a:r>
              <a:rPr lang="en-US" sz="3400" b="1" dirty="0">
                <a:solidFill>
                  <a:srgbClr val="000000"/>
                </a:solidFill>
                <a:ea typeface="Open Sauce"/>
                <a:cs typeface="Open Sauce"/>
                <a:sym typeface="Open Sauce"/>
              </a:rPr>
              <a:t> debe sonar </a:t>
            </a:r>
            <a:r>
              <a:rPr lang="en-US" sz="3400" b="1" dirty="0" err="1">
                <a:solidFill>
                  <a:srgbClr val="000000"/>
                </a:solidFill>
                <a:ea typeface="Open Sauce"/>
                <a:cs typeface="Open Sauce"/>
                <a:sym typeface="Open Sauce"/>
              </a:rPr>
              <a:t>el</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contenido</a:t>
            </a:r>
            <a:r>
              <a:rPr lang="en-US" sz="3400" b="1" dirty="0">
                <a:solidFill>
                  <a:srgbClr val="000000"/>
                </a:solidFill>
                <a:ea typeface="Open Sauce"/>
                <a:cs typeface="Open Sauce"/>
                <a:sym typeface="Open Sauce"/>
              </a:rPr>
              <a:t>: formal, </a:t>
            </a:r>
            <a:r>
              <a:rPr lang="en-US" sz="3400" b="1" dirty="0" err="1">
                <a:solidFill>
                  <a:srgbClr val="000000"/>
                </a:solidFill>
                <a:ea typeface="Open Sauce"/>
                <a:cs typeface="Open Sauce"/>
                <a:sym typeface="Open Sauce"/>
              </a:rPr>
              <a:t>divertido</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inspirador</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técnico</a:t>
            </a:r>
            <a:r>
              <a:rPr lang="en-US" sz="3400" b="1" dirty="0">
                <a:solidFill>
                  <a:srgbClr val="000000"/>
                </a:solidFill>
                <a:ea typeface="Open Sauce"/>
                <a:cs typeface="Open Sauce"/>
                <a:sym typeface="Open Sauce"/>
              </a:rPr>
              <a:t>, etc.</a:t>
            </a:r>
          </a:p>
          <a:p>
            <a:pPr algn="l">
              <a:lnSpc>
                <a:spcPts val="2924"/>
              </a:lnSpc>
            </a:pPr>
            <a:endParaRPr lang="en-US" sz="3400" dirty="0">
              <a:solidFill>
                <a:srgbClr val="000000"/>
              </a:solidFill>
              <a:ea typeface="Open Sauce"/>
              <a:cs typeface="Open Sauce"/>
              <a:sym typeface="Open Sauce"/>
            </a:endParaRPr>
          </a:p>
          <a:p>
            <a:pPr algn="l">
              <a:lnSpc>
                <a:spcPts val="2924"/>
              </a:lnSpc>
            </a:pPr>
            <a:r>
              <a:rPr lang="en-US" sz="3200" dirty="0" err="1">
                <a:solidFill>
                  <a:srgbClr val="000000"/>
                </a:solidFill>
                <a:ea typeface="Open Sauce"/>
                <a:cs typeface="Open Sauce"/>
                <a:sym typeface="Open Sauce"/>
              </a:rPr>
              <a:t>Ejemplo</a:t>
            </a:r>
            <a:r>
              <a:rPr lang="en-US" sz="3200" dirty="0">
                <a:solidFill>
                  <a:srgbClr val="000000"/>
                </a:solidFill>
                <a:ea typeface="Open Sauce"/>
                <a:cs typeface="Open Sauce"/>
                <a:sym typeface="Open Sauce"/>
              </a:rPr>
              <a:t>: </a:t>
            </a:r>
            <a:r>
              <a:rPr lang="es-MX" sz="3200" dirty="0"/>
              <a:t>Redacta el contenido con un </a:t>
            </a:r>
            <a:r>
              <a:rPr lang="es-MX" sz="3200" dirty="0">
                <a:solidFill>
                  <a:srgbClr val="7030A0"/>
                </a:solidFill>
              </a:rPr>
              <a:t>tono ejecutivo, claro y orientado a resultados</a:t>
            </a:r>
            <a:r>
              <a:rPr lang="es-MX" sz="3200" dirty="0"/>
              <a:t>, dirigido a directores financieros y gerentes generales.</a:t>
            </a:r>
            <a:endParaRPr lang="en-US" sz="3200" dirty="0">
              <a:solidFill>
                <a:srgbClr val="000000"/>
              </a:solidFill>
              <a:ea typeface="Open Sauce"/>
              <a:cs typeface="Open Sauce"/>
              <a:sym typeface="Open Sauce"/>
            </a:endParaRPr>
          </a:p>
        </p:txBody>
      </p:sp>
      <p:sp>
        <p:nvSpPr>
          <p:cNvPr id="5" name="TextBox 5"/>
          <p:cNvSpPr txBox="1"/>
          <p:nvPr/>
        </p:nvSpPr>
        <p:spPr>
          <a:xfrm>
            <a:off x="789968" y="6078808"/>
            <a:ext cx="16349966" cy="2628989"/>
          </a:xfrm>
          <a:prstGeom prst="rect">
            <a:avLst/>
          </a:prstGeom>
        </p:spPr>
        <p:txBody>
          <a:bodyPr lIns="0" tIns="0" rIns="0" bIns="0" rtlCol="0" anchor="t">
            <a:spAutoFit/>
          </a:bodyPr>
          <a:lstStyle/>
          <a:p>
            <a:pPr algn="l">
              <a:lnSpc>
                <a:spcPts val="3419"/>
              </a:lnSpc>
            </a:pPr>
            <a:r>
              <a:rPr lang="en-US" sz="3400" b="1" dirty="0">
                <a:solidFill>
                  <a:srgbClr val="2D28A9"/>
                </a:solidFill>
                <a:ea typeface="Open Sauce Bold"/>
                <a:cs typeface="Open Sauce Bold"/>
                <a:sym typeface="Open Sauce Bold"/>
              </a:rPr>
              <a:t>Audiencia </a:t>
            </a:r>
            <a:r>
              <a:rPr lang="en-US" sz="3400" b="1" dirty="0" err="1">
                <a:solidFill>
                  <a:srgbClr val="2D28A9"/>
                </a:solidFill>
                <a:ea typeface="Open Sauce Bold"/>
                <a:cs typeface="Open Sauce Bold"/>
                <a:sym typeface="Open Sauce Bold"/>
              </a:rPr>
              <a:t>objetivo</a:t>
            </a:r>
            <a:endParaRPr lang="en-US" sz="3400" b="1" dirty="0">
              <a:solidFill>
                <a:srgbClr val="2D28A9"/>
              </a:solidFill>
              <a:ea typeface="Open Sauce Bold"/>
              <a:cs typeface="Open Sauce Bold"/>
              <a:sym typeface="Open Sauce Bold"/>
            </a:endParaRPr>
          </a:p>
          <a:p>
            <a:pPr algn="l">
              <a:lnSpc>
                <a:spcPts val="3419"/>
              </a:lnSpc>
            </a:pPr>
            <a:endParaRPr lang="en-US" sz="3400" b="1" dirty="0">
              <a:solidFill>
                <a:srgbClr val="2D28A9"/>
              </a:solidFill>
              <a:ea typeface="Open Sauce Bold"/>
              <a:cs typeface="Open Sauce Bold"/>
              <a:sym typeface="Open Sauce Bold"/>
            </a:endParaRPr>
          </a:p>
          <a:p>
            <a:pPr algn="l">
              <a:lnSpc>
                <a:spcPts val="3419"/>
              </a:lnSpc>
            </a:pPr>
            <a:r>
              <a:rPr lang="en-US" sz="3400" b="1" dirty="0">
                <a:solidFill>
                  <a:srgbClr val="000000"/>
                </a:solidFill>
                <a:ea typeface="Open Sauce"/>
                <a:cs typeface="Open Sauce"/>
                <a:sym typeface="Open Sauce"/>
              </a:rPr>
              <a:t>Indica para </a:t>
            </a:r>
            <a:r>
              <a:rPr lang="en-US" sz="3400" b="1" dirty="0" err="1">
                <a:solidFill>
                  <a:srgbClr val="000000"/>
                </a:solidFill>
                <a:ea typeface="Open Sauce"/>
                <a:cs typeface="Open Sauce"/>
                <a:sym typeface="Open Sauce"/>
              </a:rPr>
              <a:t>quién</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está</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dirigido</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el</a:t>
            </a:r>
            <a:r>
              <a:rPr lang="en-US" sz="3400" b="1" dirty="0">
                <a:solidFill>
                  <a:srgbClr val="000000"/>
                </a:solidFill>
                <a:ea typeface="Open Sauce"/>
                <a:cs typeface="Open Sauce"/>
                <a:sym typeface="Open Sauce"/>
              </a:rPr>
              <a:t> </a:t>
            </a:r>
            <a:r>
              <a:rPr lang="en-US" sz="3400" b="1" dirty="0" err="1">
                <a:solidFill>
                  <a:srgbClr val="000000"/>
                </a:solidFill>
                <a:ea typeface="Open Sauce"/>
                <a:cs typeface="Open Sauce"/>
                <a:sym typeface="Open Sauce"/>
              </a:rPr>
              <a:t>contenido</a:t>
            </a:r>
            <a:r>
              <a:rPr lang="en-US" sz="3400" b="1" dirty="0">
                <a:solidFill>
                  <a:srgbClr val="000000"/>
                </a:solidFill>
                <a:ea typeface="Open Sauce"/>
                <a:cs typeface="Open Sauce"/>
                <a:sym typeface="Open Sauce"/>
              </a:rPr>
              <a:t>.</a:t>
            </a:r>
          </a:p>
          <a:p>
            <a:pPr algn="l">
              <a:lnSpc>
                <a:spcPts val="3419"/>
              </a:lnSpc>
            </a:pPr>
            <a:endParaRPr lang="en-US" sz="3200" dirty="0">
              <a:solidFill>
                <a:srgbClr val="000000"/>
              </a:solidFill>
              <a:ea typeface="Open Sauce"/>
              <a:cs typeface="Open Sauce"/>
              <a:sym typeface="Open Sauce"/>
            </a:endParaRPr>
          </a:p>
          <a:p>
            <a:pPr algn="l">
              <a:lnSpc>
                <a:spcPts val="3419"/>
              </a:lnSpc>
            </a:pPr>
            <a:r>
              <a:rPr lang="en-US" sz="3200" dirty="0" err="1">
                <a:solidFill>
                  <a:srgbClr val="000000"/>
                </a:solidFill>
                <a:ea typeface="Open Sauce"/>
                <a:cs typeface="Open Sauce"/>
                <a:sym typeface="Open Sauce"/>
              </a:rPr>
              <a:t>Ejemplo</a:t>
            </a:r>
            <a:r>
              <a:rPr lang="en-US" sz="3200" dirty="0">
                <a:solidFill>
                  <a:srgbClr val="000000"/>
                </a:solidFill>
                <a:ea typeface="Open Sauce"/>
                <a:cs typeface="Open Sauce"/>
                <a:sym typeface="Open Sauce"/>
              </a:rPr>
              <a:t>: </a:t>
            </a:r>
            <a:r>
              <a:rPr lang="es-MX" sz="3200" dirty="0"/>
              <a:t>Redacta un contenido </a:t>
            </a:r>
            <a:r>
              <a:rPr lang="es-MX" sz="3200" dirty="0">
                <a:solidFill>
                  <a:srgbClr val="7030A0"/>
                </a:solidFill>
              </a:rPr>
              <a:t>dirigido a ingenieros y técnicos </a:t>
            </a:r>
            <a:r>
              <a:rPr lang="es-MX" sz="3200" dirty="0"/>
              <a:t>donde se explique el valor de los indicadores de desempeño energético (</a:t>
            </a:r>
            <a:r>
              <a:rPr lang="es-MX" sz="3200" dirty="0" err="1"/>
              <a:t>EnPI</a:t>
            </a:r>
            <a:r>
              <a:rPr lang="es-MX" sz="3200" dirty="0"/>
              <a:t>).</a:t>
            </a:r>
            <a:endParaRPr lang="en-US" sz="3200" dirty="0">
              <a:solidFill>
                <a:srgbClr val="000000"/>
              </a:solidFill>
              <a:ea typeface="Open Sauce"/>
              <a:cs typeface="Open Sauce"/>
              <a:sym typeface="Open Sauce"/>
            </a:endParaRPr>
          </a:p>
        </p:txBody>
      </p:sp>
      <p:sp>
        <p:nvSpPr>
          <p:cNvPr id="7" name="Freeform 7"/>
          <p:cNvSpPr/>
          <p:nvPr/>
        </p:nvSpPr>
        <p:spPr>
          <a:xfrm>
            <a:off x="297389" y="1188973"/>
            <a:ext cx="1104523" cy="1093478"/>
          </a:xfrm>
          <a:custGeom>
            <a:avLst/>
            <a:gdLst/>
            <a:ahLst/>
            <a:cxnLst/>
            <a:rect l="l" t="t" r="r" b="b"/>
            <a:pathLst>
              <a:path w="1104523" h="1093478">
                <a:moveTo>
                  <a:pt x="0" y="0"/>
                </a:moveTo>
                <a:lnTo>
                  <a:pt x="1104523" y="0"/>
                </a:lnTo>
                <a:lnTo>
                  <a:pt x="1104523" y="1093478"/>
                </a:lnTo>
                <a:lnTo>
                  <a:pt x="0" y="1093478"/>
                </a:lnTo>
                <a:lnTo>
                  <a:pt x="0" y="0"/>
                </a:lnTo>
                <a:close/>
              </a:path>
            </a:pathLst>
          </a:custGeom>
          <a:blipFill>
            <a:blip r:embed="rId2"/>
            <a:stretch>
              <a:fillRect/>
            </a:stretch>
          </a:blipFill>
        </p:spPr>
      </p:sp>
      <p:sp>
        <p:nvSpPr>
          <p:cNvPr id="8" name="TextBox 6">
            <a:extLst>
              <a:ext uri="{FF2B5EF4-FFF2-40B4-BE49-F238E27FC236}">
                <a16:creationId xmlns:a16="http://schemas.microsoft.com/office/drawing/2014/main" id="{4B1BF6AC-41AC-4C73-92FD-845084388987}"/>
              </a:ext>
            </a:extLst>
          </p:cNvPr>
          <p:cNvSpPr txBox="1"/>
          <p:nvPr/>
        </p:nvSpPr>
        <p:spPr>
          <a:xfrm>
            <a:off x="1752600" y="619078"/>
            <a:ext cx="15890974" cy="554704"/>
          </a:xfrm>
          <a:prstGeom prst="rect">
            <a:avLst/>
          </a:prstGeom>
        </p:spPr>
        <p:txBody>
          <a:bodyPr lIns="0" tIns="0" rIns="0" bIns="0" rtlCol="0" anchor="t">
            <a:spAutoFit/>
          </a:bodyPr>
          <a:lstStyle/>
          <a:p>
            <a:pPr algn="ctr">
              <a:lnSpc>
                <a:spcPts val="4484"/>
              </a:lnSpc>
              <a:spcBef>
                <a:spcPct val="0"/>
              </a:spcBef>
            </a:pPr>
            <a:r>
              <a:rPr lang="en-US" sz="3600" dirty="0">
                <a:solidFill>
                  <a:schemeClr val="accent6">
                    <a:lumMod val="75000"/>
                  </a:schemeClr>
                </a:solidFill>
                <a:ea typeface="Open Sauce"/>
                <a:cs typeface="Open Sauce"/>
                <a:sym typeface="Open Sauce"/>
              </a:rPr>
              <a:t>¿</a:t>
            </a:r>
            <a:r>
              <a:rPr lang="en-US" sz="3600" dirty="0" err="1">
                <a:solidFill>
                  <a:schemeClr val="accent6">
                    <a:lumMod val="75000"/>
                  </a:schemeClr>
                </a:solidFill>
                <a:ea typeface="Open Sauce"/>
                <a:cs typeface="Open Sauce"/>
                <a:sym typeface="Open Sauce"/>
              </a:rPr>
              <a:t>Qué</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elementos</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debemos</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tener</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en</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cuenta</a:t>
            </a:r>
            <a:r>
              <a:rPr lang="en-US" sz="3600" dirty="0">
                <a:solidFill>
                  <a:schemeClr val="accent6">
                    <a:lumMod val="75000"/>
                  </a:schemeClr>
                </a:solidFill>
                <a:ea typeface="Open Sauce"/>
                <a:cs typeface="Open Sauce"/>
                <a:sym typeface="Open Sauce"/>
              </a:rPr>
              <a:t> para </a:t>
            </a:r>
            <a:r>
              <a:rPr lang="en-US" sz="3600" dirty="0" err="1">
                <a:solidFill>
                  <a:schemeClr val="accent6">
                    <a:lumMod val="75000"/>
                  </a:schemeClr>
                </a:solidFill>
                <a:ea typeface="Open Sauce"/>
                <a:cs typeface="Open Sauce"/>
                <a:sym typeface="Open Sauce"/>
              </a:rPr>
              <a:t>generar</a:t>
            </a:r>
            <a:r>
              <a:rPr lang="en-US" sz="3600" dirty="0">
                <a:solidFill>
                  <a:schemeClr val="accent6">
                    <a:lumMod val="75000"/>
                  </a:schemeClr>
                </a:solidFill>
                <a:ea typeface="Open Sauce"/>
                <a:cs typeface="Open Sauce"/>
                <a:sym typeface="Open Sauce"/>
              </a:rPr>
              <a:t> un prompt?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6629400" y="371466"/>
            <a:ext cx="5396861" cy="538734"/>
          </a:xfrm>
          <a:prstGeom prst="rect">
            <a:avLst/>
          </a:prstGeom>
        </p:spPr>
        <p:txBody>
          <a:bodyPr lIns="0" tIns="0" rIns="0" bIns="0" rtlCol="0" anchor="t">
            <a:spAutoFit/>
          </a:bodyPr>
          <a:lstStyle/>
          <a:p>
            <a:pPr marL="0" lvl="0" indent="0" algn="ctr">
              <a:lnSpc>
                <a:spcPts val="4218"/>
              </a:lnSpc>
              <a:spcBef>
                <a:spcPct val="0"/>
              </a:spcBef>
            </a:pPr>
            <a:r>
              <a:rPr lang="en-US" sz="3800" dirty="0" err="1">
                <a:solidFill>
                  <a:schemeClr val="accent6">
                    <a:lumMod val="75000"/>
                  </a:schemeClr>
                </a:solidFill>
                <a:ea typeface="Open Sauce"/>
                <a:cs typeface="Open Sauce"/>
                <a:sym typeface="Open Sauce"/>
              </a:rPr>
              <a:t>En</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Resumen</a:t>
            </a:r>
            <a:endParaRPr lang="en-US" sz="3800" dirty="0">
              <a:solidFill>
                <a:schemeClr val="accent6">
                  <a:lumMod val="75000"/>
                </a:schemeClr>
              </a:solidFill>
              <a:ea typeface="Open Sauce"/>
              <a:cs typeface="Open Sauce"/>
              <a:sym typeface="Open Sauce"/>
            </a:endParaRPr>
          </a:p>
        </p:txBody>
      </p:sp>
      <p:sp>
        <p:nvSpPr>
          <p:cNvPr id="5" name="TextBox 5"/>
          <p:cNvSpPr txBox="1"/>
          <p:nvPr/>
        </p:nvSpPr>
        <p:spPr>
          <a:xfrm>
            <a:off x="4169865" y="2311520"/>
            <a:ext cx="3526972" cy="532005"/>
          </a:xfrm>
          <a:prstGeom prst="rect">
            <a:avLst/>
          </a:prstGeom>
        </p:spPr>
        <p:txBody>
          <a:bodyPr lIns="0" tIns="0" rIns="0" bIns="0" rtlCol="0" anchor="t">
            <a:spAutoFit/>
          </a:bodyPr>
          <a:lstStyle/>
          <a:p>
            <a:pPr marL="0" lvl="0" indent="0" algn="l">
              <a:lnSpc>
                <a:spcPts val="4269"/>
              </a:lnSpc>
              <a:spcBef>
                <a:spcPct val="0"/>
              </a:spcBef>
            </a:pPr>
            <a:r>
              <a:rPr lang="en-US" sz="3499">
                <a:solidFill>
                  <a:srgbClr val="322649"/>
                </a:solidFill>
                <a:ea typeface="Open Sauce"/>
                <a:cs typeface="Open Sauce"/>
                <a:sym typeface="Open Sauce"/>
              </a:rPr>
              <a:t>Actúa como </a:t>
            </a:r>
            <a:r>
              <a:rPr lang="en-US" sz="3499">
                <a:solidFill>
                  <a:srgbClr val="2D28A9"/>
                </a:solidFill>
                <a:ea typeface="Open Sauce"/>
                <a:cs typeface="Open Sauce"/>
                <a:sym typeface="Open Sauce"/>
              </a:rPr>
              <a:t>[Rol]</a:t>
            </a:r>
          </a:p>
        </p:txBody>
      </p:sp>
      <p:sp>
        <p:nvSpPr>
          <p:cNvPr id="6" name="TextBox 6"/>
          <p:cNvSpPr txBox="1"/>
          <p:nvPr/>
        </p:nvSpPr>
        <p:spPr>
          <a:xfrm>
            <a:off x="10708724" y="2151942"/>
            <a:ext cx="3734886" cy="1083438"/>
          </a:xfrm>
          <a:prstGeom prst="rect">
            <a:avLst/>
          </a:prstGeom>
        </p:spPr>
        <p:txBody>
          <a:bodyPr lIns="0" tIns="0" rIns="0" bIns="0" rtlCol="0" anchor="t">
            <a:spAutoFit/>
          </a:bodyPr>
          <a:lstStyle/>
          <a:p>
            <a:pPr algn="l">
              <a:lnSpc>
                <a:spcPts val="4269"/>
              </a:lnSpc>
            </a:pPr>
            <a:r>
              <a:rPr lang="en-US" sz="3499">
                <a:solidFill>
                  <a:srgbClr val="322649"/>
                </a:solidFill>
                <a:ea typeface="Open Sauce"/>
                <a:cs typeface="Open Sauce"/>
                <a:sym typeface="Open Sauce"/>
              </a:rPr>
              <a:t>Con estilo</a:t>
            </a:r>
          </a:p>
          <a:p>
            <a:pPr marL="0" lvl="0" indent="0" algn="l">
              <a:lnSpc>
                <a:spcPts val="4269"/>
              </a:lnSpc>
              <a:spcBef>
                <a:spcPct val="0"/>
              </a:spcBef>
            </a:pPr>
            <a:r>
              <a:rPr lang="en-US" sz="3499">
                <a:solidFill>
                  <a:srgbClr val="2D28A9"/>
                </a:solidFill>
                <a:ea typeface="Open Sauce"/>
                <a:cs typeface="Open Sauce"/>
                <a:sym typeface="Open Sauce"/>
              </a:rPr>
              <a:t>[Tono/lenguaje]</a:t>
            </a:r>
          </a:p>
        </p:txBody>
      </p:sp>
      <p:sp>
        <p:nvSpPr>
          <p:cNvPr id="7" name="TextBox 7"/>
          <p:cNvSpPr txBox="1"/>
          <p:nvPr/>
        </p:nvSpPr>
        <p:spPr>
          <a:xfrm>
            <a:off x="4169865" y="4984459"/>
            <a:ext cx="3868012" cy="1020318"/>
          </a:xfrm>
          <a:prstGeom prst="rect">
            <a:avLst/>
          </a:prstGeom>
        </p:spPr>
        <p:txBody>
          <a:bodyPr lIns="0" tIns="0" rIns="0" bIns="0" rtlCol="0" anchor="t">
            <a:spAutoFit/>
          </a:bodyPr>
          <a:lstStyle/>
          <a:p>
            <a:pPr algn="l">
              <a:lnSpc>
                <a:spcPts val="4025"/>
              </a:lnSpc>
            </a:pPr>
            <a:r>
              <a:rPr lang="en-US" sz="3299">
                <a:solidFill>
                  <a:srgbClr val="322649"/>
                </a:solidFill>
                <a:ea typeface="Open Sauce"/>
                <a:cs typeface="Open Sauce"/>
                <a:sym typeface="Open Sauce"/>
              </a:rPr>
              <a:t>Haz</a:t>
            </a:r>
          </a:p>
          <a:p>
            <a:pPr marL="0" lvl="0" indent="0" algn="l">
              <a:lnSpc>
                <a:spcPts val="4025"/>
              </a:lnSpc>
              <a:spcBef>
                <a:spcPct val="0"/>
              </a:spcBef>
            </a:pPr>
            <a:r>
              <a:rPr lang="en-US" sz="3299">
                <a:solidFill>
                  <a:srgbClr val="2D28A9"/>
                </a:solidFill>
                <a:ea typeface="Open Sauce"/>
                <a:cs typeface="Open Sauce"/>
                <a:sym typeface="Open Sauce"/>
              </a:rPr>
              <a:t>[Tarea Específica]</a:t>
            </a:r>
          </a:p>
        </p:txBody>
      </p:sp>
      <p:sp>
        <p:nvSpPr>
          <p:cNvPr id="8" name="TextBox 8"/>
          <p:cNvSpPr txBox="1"/>
          <p:nvPr/>
        </p:nvSpPr>
        <p:spPr>
          <a:xfrm>
            <a:off x="10708724" y="5066356"/>
            <a:ext cx="4465926" cy="1083438"/>
          </a:xfrm>
          <a:prstGeom prst="rect">
            <a:avLst/>
          </a:prstGeom>
        </p:spPr>
        <p:txBody>
          <a:bodyPr lIns="0" tIns="0" rIns="0" bIns="0" rtlCol="0" anchor="t">
            <a:spAutoFit/>
          </a:bodyPr>
          <a:lstStyle/>
          <a:p>
            <a:pPr algn="l">
              <a:lnSpc>
                <a:spcPts val="4269"/>
              </a:lnSpc>
            </a:pPr>
            <a:r>
              <a:rPr lang="en-US" sz="3499" dirty="0" err="1">
                <a:solidFill>
                  <a:srgbClr val="322649"/>
                </a:solidFill>
                <a:ea typeface="Open Sauce"/>
                <a:cs typeface="Open Sauce"/>
                <a:sym typeface="Open Sauce"/>
              </a:rPr>
              <a:t>En</a:t>
            </a:r>
            <a:r>
              <a:rPr lang="en-US" sz="3499" dirty="0">
                <a:solidFill>
                  <a:srgbClr val="322649"/>
                </a:solidFill>
                <a:ea typeface="Open Sauce"/>
                <a:cs typeface="Open Sauce"/>
                <a:sym typeface="Open Sauce"/>
              </a:rPr>
              <a:t> </a:t>
            </a:r>
            <a:r>
              <a:rPr lang="en-US" sz="3499" dirty="0" err="1">
                <a:solidFill>
                  <a:srgbClr val="322649"/>
                </a:solidFill>
                <a:ea typeface="Open Sauce"/>
                <a:cs typeface="Open Sauce"/>
                <a:sym typeface="Open Sauce"/>
              </a:rPr>
              <a:t>formato</a:t>
            </a:r>
            <a:endParaRPr lang="en-US" sz="3499" dirty="0">
              <a:solidFill>
                <a:srgbClr val="322649"/>
              </a:solidFill>
              <a:ea typeface="Open Sauce"/>
              <a:cs typeface="Open Sauce"/>
              <a:sym typeface="Open Sauce"/>
            </a:endParaRPr>
          </a:p>
          <a:p>
            <a:pPr marL="0" lvl="0" indent="0" algn="l">
              <a:lnSpc>
                <a:spcPts val="4269"/>
              </a:lnSpc>
              <a:spcBef>
                <a:spcPct val="0"/>
              </a:spcBef>
            </a:pPr>
            <a:r>
              <a:rPr lang="en-US" sz="3499" dirty="0">
                <a:solidFill>
                  <a:srgbClr val="2D28A9"/>
                </a:solidFill>
                <a:ea typeface="Open Sauce"/>
                <a:cs typeface="Open Sauce"/>
                <a:sym typeface="Open Sauce"/>
              </a:rPr>
              <a:t>[Tipo de </a:t>
            </a:r>
            <a:r>
              <a:rPr lang="en-US" sz="3499" dirty="0" err="1">
                <a:solidFill>
                  <a:srgbClr val="2D28A9"/>
                </a:solidFill>
                <a:ea typeface="Open Sauce"/>
                <a:cs typeface="Open Sauce"/>
                <a:sym typeface="Open Sauce"/>
              </a:rPr>
              <a:t>respuesta</a:t>
            </a:r>
            <a:r>
              <a:rPr lang="en-US" sz="3499" dirty="0">
                <a:solidFill>
                  <a:srgbClr val="2D28A9"/>
                </a:solidFill>
                <a:ea typeface="Open Sauce"/>
                <a:cs typeface="Open Sauce"/>
                <a:sym typeface="Open Sauce"/>
              </a:rPr>
              <a:t>]</a:t>
            </a:r>
          </a:p>
        </p:txBody>
      </p:sp>
      <p:sp>
        <p:nvSpPr>
          <p:cNvPr id="9" name="TextBox 9"/>
          <p:cNvSpPr txBox="1"/>
          <p:nvPr/>
        </p:nvSpPr>
        <p:spPr>
          <a:xfrm>
            <a:off x="4169865" y="7829296"/>
            <a:ext cx="3176062" cy="1020318"/>
          </a:xfrm>
          <a:prstGeom prst="rect">
            <a:avLst/>
          </a:prstGeom>
        </p:spPr>
        <p:txBody>
          <a:bodyPr lIns="0" tIns="0" rIns="0" bIns="0" rtlCol="0" anchor="t">
            <a:spAutoFit/>
          </a:bodyPr>
          <a:lstStyle/>
          <a:p>
            <a:pPr algn="l">
              <a:lnSpc>
                <a:spcPts val="4025"/>
              </a:lnSpc>
            </a:pPr>
            <a:r>
              <a:rPr lang="en-US" sz="3299">
                <a:solidFill>
                  <a:srgbClr val="322649"/>
                </a:solidFill>
                <a:ea typeface="Open Sauce"/>
                <a:cs typeface="Open Sauce"/>
                <a:sym typeface="Open Sauce"/>
              </a:rPr>
              <a:t>Para</a:t>
            </a:r>
          </a:p>
          <a:p>
            <a:pPr marL="0" lvl="0" indent="0" algn="l">
              <a:lnSpc>
                <a:spcPts val="4025"/>
              </a:lnSpc>
              <a:spcBef>
                <a:spcPct val="0"/>
              </a:spcBef>
            </a:pPr>
            <a:r>
              <a:rPr lang="en-US" sz="3299">
                <a:solidFill>
                  <a:srgbClr val="2D28A9"/>
                </a:solidFill>
                <a:ea typeface="Open Sauce"/>
                <a:cs typeface="Open Sauce"/>
                <a:sym typeface="Open Sauce"/>
              </a:rPr>
              <a:t>[Audiencia]</a:t>
            </a:r>
          </a:p>
        </p:txBody>
      </p:sp>
      <p:sp>
        <p:nvSpPr>
          <p:cNvPr id="10" name="TextBox 10"/>
          <p:cNvSpPr txBox="1"/>
          <p:nvPr/>
        </p:nvSpPr>
        <p:spPr>
          <a:xfrm>
            <a:off x="10820400" y="7810500"/>
            <a:ext cx="4354249" cy="1083438"/>
          </a:xfrm>
          <a:prstGeom prst="rect">
            <a:avLst/>
          </a:prstGeom>
        </p:spPr>
        <p:txBody>
          <a:bodyPr lIns="0" tIns="0" rIns="0" bIns="0" rtlCol="0" anchor="t">
            <a:spAutoFit/>
          </a:bodyPr>
          <a:lstStyle/>
          <a:p>
            <a:pPr algn="l">
              <a:lnSpc>
                <a:spcPts val="4269"/>
              </a:lnSpc>
            </a:pPr>
            <a:r>
              <a:rPr lang="en-US" sz="3499">
                <a:solidFill>
                  <a:srgbClr val="322649"/>
                </a:solidFill>
                <a:ea typeface="Open Sauce"/>
                <a:cs typeface="Open Sauce"/>
                <a:sym typeface="Open Sauce"/>
              </a:rPr>
              <a:t>Sobre</a:t>
            </a:r>
          </a:p>
          <a:p>
            <a:pPr marL="0" lvl="0" indent="0" algn="l">
              <a:lnSpc>
                <a:spcPts val="4269"/>
              </a:lnSpc>
              <a:spcBef>
                <a:spcPct val="0"/>
              </a:spcBef>
            </a:pPr>
            <a:r>
              <a:rPr lang="en-US" sz="3499">
                <a:solidFill>
                  <a:srgbClr val="2D28A9"/>
                </a:solidFill>
                <a:ea typeface="Open Sauce"/>
                <a:cs typeface="Open Sauce"/>
                <a:sym typeface="Open Sauce"/>
              </a:rPr>
              <a:t>[Tema o Producto]</a:t>
            </a:r>
          </a:p>
        </p:txBody>
      </p:sp>
      <p:grpSp>
        <p:nvGrpSpPr>
          <p:cNvPr id="11" name="Group 11"/>
          <p:cNvGrpSpPr/>
          <p:nvPr/>
        </p:nvGrpSpPr>
        <p:grpSpPr>
          <a:xfrm>
            <a:off x="2603758" y="2147830"/>
            <a:ext cx="1051596" cy="1051596"/>
            <a:chOff x="0" y="0"/>
            <a:chExt cx="1402128" cy="1402128"/>
          </a:xfrm>
        </p:grpSpPr>
        <p:grpSp>
          <p:nvGrpSpPr>
            <p:cNvPr id="12" name="Group 12"/>
            <p:cNvGrpSpPr/>
            <p:nvPr/>
          </p:nvGrpSpPr>
          <p:grpSpPr>
            <a:xfrm>
              <a:off x="0" y="0"/>
              <a:ext cx="1402128" cy="140212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14" name="TextBox 14"/>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15" name="Group 15"/>
            <p:cNvGrpSpPr/>
            <p:nvPr/>
          </p:nvGrpSpPr>
          <p:grpSpPr>
            <a:xfrm>
              <a:off x="60296" y="60296"/>
              <a:ext cx="1281536" cy="1281536"/>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17" name="TextBox 17"/>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grpSp>
        <p:nvGrpSpPr>
          <p:cNvPr id="18" name="Group 18"/>
          <p:cNvGrpSpPr/>
          <p:nvPr/>
        </p:nvGrpSpPr>
        <p:grpSpPr>
          <a:xfrm>
            <a:off x="2517143" y="4920103"/>
            <a:ext cx="1051596" cy="1051596"/>
            <a:chOff x="0" y="0"/>
            <a:chExt cx="1402128" cy="1402128"/>
          </a:xfrm>
        </p:grpSpPr>
        <p:grpSp>
          <p:nvGrpSpPr>
            <p:cNvPr id="19" name="Group 19"/>
            <p:cNvGrpSpPr/>
            <p:nvPr/>
          </p:nvGrpSpPr>
          <p:grpSpPr>
            <a:xfrm>
              <a:off x="0" y="0"/>
              <a:ext cx="1402128" cy="140212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21" name="TextBox 21"/>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22" name="Group 22"/>
            <p:cNvGrpSpPr/>
            <p:nvPr/>
          </p:nvGrpSpPr>
          <p:grpSpPr>
            <a:xfrm>
              <a:off x="60296" y="60296"/>
              <a:ext cx="1281536" cy="1281536"/>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24" name="TextBox 24"/>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grpSp>
        <p:nvGrpSpPr>
          <p:cNvPr id="25" name="Group 25"/>
          <p:cNvGrpSpPr/>
          <p:nvPr/>
        </p:nvGrpSpPr>
        <p:grpSpPr>
          <a:xfrm>
            <a:off x="8843183" y="2102486"/>
            <a:ext cx="1051596" cy="1051596"/>
            <a:chOff x="0" y="0"/>
            <a:chExt cx="1402128" cy="1402128"/>
          </a:xfrm>
        </p:grpSpPr>
        <p:grpSp>
          <p:nvGrpSpPr>
            <p:cNvPr id="26" name="Group 26"/>
            <p:cNvGrpSpPr/>
            <p:nvPr/>
          </p:nvGrpSpPr>
          <p:grpSpPr>
            <a:xfrm>
              <a:off x="0" y="0"/>
              <a:ext cx="1402128" cy="1402128"/>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28" name="TextBox 28"/>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29" name="Group 29"/>
            <p:cNvGrpSpPr/>
            <p:nvPr/>
          </p:nvGrpSpPr>
          <p:grpSpPr>
            <a:xfrm>
              <a:off x="60296" y="60296"/>
              <a:ext cx="1281536" cy="1281536"/>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31" name="TextBox 31"/>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grpSp>
        <p:nvGrpSpPr>
          <p:cNvPr id="32" name="Group 32"/>
          <p:cNvGrpSpPr/>
          <p:nvPr/>
        </p:nvGrpSpPr>
        <p:grpSpPr>
          <a:xfrm>
            <a:off x="8847503" y="4916207"/>
            <a:ext cx="1051596" cy="1051596"/>
            <a:chOff x="0" y="0"/>
            <a:chExt cx="1402128" cy="1402128"/>
          </a:xfrm>
        </p:grpSpPr>
        <p:grpSp>
          <p:nvGrpSpPr>
            <p:cNvPr id="33" name="Group 33"/>
            <p:cNvGrpSpPr/>
            <p:nvPr/>
          </p:nvGrpSpPr>
          <p:grpSpPr>
            <a:xfrm>
              <a:off x="0" y="0"/>
              <a:ext cx="1402128" cy="1402128"/>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35" name="TextBox 35"/>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36" name="Group 36"/>
            <p:cNvGrpSpPr/>
            <p:nvPr/>
          </p:nvGrpSpPr>
          <p:grpSpPr>
            <a:xfrm>
              <a:off x="60296" y="60296"/>
              <a:ext cx="1281536" cy="128153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38" name="TextBox 38"/>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sp>
        <p:nvSpPr>
          <p:cNvPr id="39" name="TextBox 39"/>
          <p:cNvSpPr txBox="1"/>
          <p:nvPr/>
        </p:nvSpPr>
        <p:spPr>
          <a:xfrm>
            <a:off x="2807942" y="2425820"/>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1</a:t>
            </a:r>
          </a:p>
        </p:txBody>
      </p:sp>
      <p:sp>
        <p:nvSpPr>
          <p:cNvPr id="40" name="TextBox 40"/>
          <p:cNvSpPr txBox="1"/>
          <p:nvPr/>
        </p:nvSpPr>
        <p:spPr>
          <a:xfrm>
            <a:off x="2717006" y="5236345"/>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2</a:t>
            </a:r>
          </a:p>
        </p:txBody>
      </p:sp>
      <p:sp>
        <p:nvSpPr>
          <p:cNvPr id="41" name="TextBox 41"/>
          <p:cNvSpPr txBox="1"/>
          <p:nvPr/>
        </p:nvSpPr>
        <p:spPr>
          <a:xfrm>
            <a:off x="9038726" y="2384393"/>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4</a:t>
            </a:r>
          </a:p>
        </p:txBody>
      </p:sp>
      <p:sp>
        <p:nvSpPr>
          <p:cNvPr id="42" name="TextBox 42"/>
          <p:cNvSpPr txBox="1"/>
          <p:nvPr/>
        </p:nvSpPr>
        <p:spPr>
          <a:xfrm>
            <a:off x="9038726" y="5180656"/>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5</a:t>
            </a:r>
          </a:p>
        </p:txBody>
      </p:sp>
      <p:grpSp>
        <p:nvGrpSpPr>
          <p:cNvPr id="43" name="Group 43"/>
          <p:cNvGrpSpPr/>
          <p:nvPr/>
        </p:nvGrpSpPr>
        <p:grpSpPr>
          <a:xfrm>
            <a:off x="2517143" y="7761045"/>
            <a:ext cx="1051596" cy="1051596"/>
            <a:chOff x="0" y="0"/>
            <a:chExt cx="1402128" cy="1402128"/>
          </a:xfrm>
        </p:grpSpPr>
        <p:grpSp>
          <p:nvGrpSpPr>
            <p:cNvPr id="44" name="Group 44"/>
            <p:cNvGrpSpPr/>
            <p:nvPr/>
          </p:nvGrpSpPr>
          <p:grpSpPr>
            <a:xfrm>
              <a:off x="0" y="0"/>
              <a:ext cx="1402128" cy="1402128"/>
              <a:chOff x="0" y="0"/>
              <a:chExt cx="812800" cy="812800"/>
            </a:xfrm>
          </p:grpSpPr>
          <p:sp>
            <p:nvSpPr>
              <p:cNvPr id="45" name="Freeform 4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46" name="TextBox 46"/>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47" name="Group 47"/>
            <p:cNvGrpSpPr/>
            <p:nvPr/>
          </p:nvGrpSpPr>
          <p:grpSpPr>
            <a:xfrm>
              <a:off x="60296" y="60296"/>
              <a:ext cx="1281536" cy="1281536"/>
              <a:chOff x="0" y="0"/>
              <a:chExt cx="812800" cy="812800"/>
            </a:xfrm>
          </p:grpSpPr>
          <p:sp>
            <p:nvSpPr>
              <p:cNvPr id="48" name="Freeform 4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49" name="TextBox 49"/>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grpSp>
        <p:nvGrpSpPr>
          <p:cNvPr id="50" name="Group 50"/>
          <p:cNvGrpSpPr/>
          <p:nvPr/>
        </p:nvGrpSpPr>
        <p:grpSpPr>
          <a:xfrm>
            <a:off x="8838862" y="7872143"/>
            <a:ext cx="1051596" cy="1051596"/>
            <a:chOff x="0" y="0"/>
            <a:chExt cx="1402128" cy="1402128"/>
          </a:xfrm>
        </p:grpSpPr>
        <p:grpSp>
          <p:nvGrpSpPr>
            <p:cNvPr id="51" name="Group 51"/>
            <p:cNvGrpSpPr/>
            <p:nvPr/>
          </p:nvGrpSpPr>
          <p:grpSpPr>
            <a:xfrm>
              <a:off x="0" y="0"/>
              <a:ext cx="1402128" cy="1402128"/>
              <a:chOff x="0" y="0"/>
              <a:chExt cx="812800" cy="812800"/>
            </a:xfrm>
          </p:grpSpPr>
          <p:sp>
            <p:nvSpPr>
              <p:cNvPr id="52" name="Freeform 5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53" name="TextBox 53"/>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54" name="Group 54"/>
            <p:cNvGrpSpPr/>
            <p:nvPr/>
          </p:nvGrpSpPr>
          <p:grpSpPr>
            <a:xfrm>
              <a:off x="60296" y="60296"/>
              <a:ext cx="1281536" cy="1281536"/>
              <a:chOff x="0" y="0"/>
              <a:chExt cx="812800" cy="812800"/>
            </a:xfrm>
          </p:grpSpPr>
          <p:sp>
            <p:nvSpPr>
              <p:cNvPr id="55" name="Freeform 5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56" name="TextBox 56"/>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sp>
        <p:nvSpPr>
          <p:cNvPr id="57" name="TextBox 57"/>
          <p:cNvSpPr txBox="1"/>
          <p:nvPr/>
        </p:nvSpPr>
        <p:spPr>
          <a:xfrm>
            <a:off x="2717006" y="8042952"/>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3</a:t>
            </a:r>
          </a:p>
        </p:txBody>
      </p:sp>
      <p:sp>
        <p:nvSpPr>
          <p:cNvPr id="58" name="TextBox 58"/>
          <p:cNvSpPr txBox="1"/>
          <p:nvPr/>
        </p:nvSpPr>
        <p:spPr>
          <a:xfrm>
            <a:off x="9038726" y="8154051"/>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a:solidFill>
                  <a:srgbClr val="322649"/>
                </a:solidFill>
                <a:ea typeface="Open Sauce Bold"/>
                <a:cs typeface="Open Sauce Bold"/>
                <a:sym typeface="Open Sauce Bold"/>
              </a:rPr>
              <a:t>6</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4953000" y="504715"/>
            <a:ext cx="9213041" cy="577081"/>
          </a:xfrm>
          <a:prstGeom prst="rect">
            <a:avLst/>
          </a:prstGeom>
        </p:spPr>
        <p:txBody>
          <a:bodyPr lIns="0" tIns="0" rIns="0" bIns="0" rtlCol="0" anchor="t">
            <a:spAutoFit/>
          </a:bodyPr>
          <a:lstStyle/>
          <a:p>
            <a:pPr algn="ctr">
              <a:lnSpc>
                <a:spcPts val="4484"/>
              </a:lnSpc>
              <a:spcBef>
                <a:spcPct val="0"/>
              </a:spcBef>
            </a:pPr>
            <a:r>
              <a:rPr lang="en-US" sz="3800" dirty="0" err="1">
                <a:solidFill>
                  <a:schemeClr val="accent6">
                    <a:lumMod val="75000"/>
                  </a:schemeClr>
                </a:solidFill>
                <a:ea typeface="Open Sauce"/>
                <a:cs typeface="Open Sauce"/>
                <a:sym typeface="Open Sauce"/>
              </a:rPr>
              <a:t>Ejercicio</a:t>
            </a:r>
            <a:r>
              <a:rPr lang="en-US" sz="3800" dirty="0">
                <a:solidFill>
                  <a:schemeClr val="accent6">
                    <a:lumMod val="75000"/>
                  </a:schemeClr>
                </a:solidFill>
                <a:ea typeface="Open Sauce"/>
                <a:cs typeface="Open Sauce"/>
                <a:sym typeface="Open Sauce"/>
              </a:rPr>
              <a:t> 1</a:t>
            </a:r>
            <a:r>
              <a:rPr lang="en-US" sz="3800" dirty="0">
                <a:solidFill>
                  <a:srgbClr val="2D28A9"/>
                </a:solidFill>
                <a:ea typeface="Open Sauce"/>
                <a:cs typeface="Open Sauce"/>
                <a:sym typeface="Open Sauce"/>
              </a:rPr>
              <a:t> </a:t>
            </a:r>
          </a:p>
        </p:txBody>
      </p:sp>
      <p:sp>
        <p:nvSpPr>
          <p:cNvPr id="5" name="Freeform 5"/>
          <p:cNvSpPr/>
          <p:nvPr/>
        </p:nvSpPr>
        <p:spPr>
          <a:xfrm>
            <a:off x="448030" y="1446904"/>
            <a:ext cx="1342946" cy="1400726"/>
          </a:xfrm>
          <a:custGeom>
            <a:avLst/>
            <a:gdLst/>
            <a:ahLst/>
            <a:cxnLst/>
            <a:rect l="l" t="t" r="r" b="b"/>
            <a:pathLst>
              <a:path w="1342946" h="1400726">
                <a:moveTo>
                  <a:pt x="0" y="0"/>
                </a:moveTo>
                <a:lnTo>
                  <a:pt x="1342945" y="0"/>
                </a:lnTo>
                <a:lnTo>
                  <a:pt x="1342945" y="1400726"/>
                </a:lnTo>
                <a:lnTo>
                  <a:pt x="0" y="1400726"/>
                </a:lnTo>
                <a:lnTo>
                  <a:pt x="0" y="0"/>
                </a:lnTo>
                <a:close/>
              </a:path>
            </a:pathLst>
          </a:custGeom>
          <a:blipFill>
            <a:blip r:embed="rId2"/>
            <a:stretch>
              <a:fillRect/>
            </a:stretch>
          </a:blipFill>
        </p:spPr>
      </p:sp>
      <p:sp>
        <p:nvSpPr>
          <p:cNvPr id="6" name="TextBox 6"/>
          <p:cNvSpPr txBox="1"/>
          <p:nvPr/>
        </p:nvSpPr>
        <p:spPr>
          <a:xfrm>
            <a:off x="1119503" y="1896268"/>
            <a:ext cx="12360104" cy="501997"/>
          </a:xfrm>
          <a:prstGeom prst="rect">
            <a:avLst/>
          </a:prstGeom>
        </p:spPr>
        <p:txBody>
          <a:bodyPr wrap="square" lIns="0" tIns="0" rIns="0" bIns="0" rtlCol="0" anchor="t">
            <a:spAutoFit/>
          </a:bodyPr>
          <a:lstStyle/>
          <a:p>
            <a:pPr algn="ctr">
              <a:lnSpc>
                <a:spcPts val="3893"/>
              </a:lnSpc>
              <a:spcBef>
                <a:spcPct val="0"/>
              </a:spcBef>
            </a:pPr>
            <a:r>
              <a:rPr lang="en-US" sz="3600" b="1" dirty="0" err="1">
                <a:solidFill>
                  <a:srgbClr val="000000"/>
                </a:solidFill>
                <a:ea typeface="League Spartan"/>
                <a:cs typeface="League Spartan"/>
                <a:sym typeface="League Spartan"/>
              </a:rPr>
              <a:t>Comparar</a:t>
            </a:r>
            <a:r>
              <a:rPr lang="en-US" sz="3600" b="1" dirty="0">
                <a:solidFill>
                  <a:srgbClr val="000000"/>
                </a:solidFill>
                <a:ea typeface="League Spartan"/>
                <a:cs typeface="League Spartan"/>
                <a:sym typeface="League Spartan"/>
              </a:rPr>
              <a:t> la </a:t>
            </a:r>
            <a:r>
              <a:rPr lang="en-US" sz="3600" b="1" dirty="0" err="1">
                <a:solidFill>
                  <a:srgbClr val="000000"/>
                </a:solidFill>
                <a:ea typeface="League Spartan"/>
                <a:cs typeface="League Spartan"/>
                <a:sym typeface="League Spartan"/>
              </a:rPr>
              <a:t>salida</a:t>
            </a:r>
            <a:r>
              <a:rPr lang="en-US" sz="3600" b="1" dirty="0">
                <a:solidFill>
                  <a:srgbClr val="000000"/>
                </a:solidFill>
                <a:ea typeface="League Spartan"/>
                <a:cs typeface="League Spartan"/>
                <a:sym typeface="League Spartan"/>
              </a:rPr>
              <a:t> de dos </a:t>
            </a:r>
            <a:r>
              <a:rPr lang="en-US" sz="3600" b="1" dirty="0" err="1">
                <a:solidFill>
                  <a:srgbClr val="000000"/>
                </a:solidFill>
                <a:ea typeface="League Spartan"/>
                <a:cs typeface="League Spartan"/>
                <a:sym typeface="League Spartan"/>
              </a:rPr>
              <a:t>instrucciones</a:t>
            </a:r>
            <a:r>
              <a:rPr lang="en-US" sz="3600" b="1" dirty="0">
                <a:solidFill>
                  <a:srgbClr val="000000"/>
                </a:solidFill>
                <a:ea typeface="League Spartan"/>
                <a:cs typeface="League Spartan"/>
                <a:sym typeface="League Spartan"/>
              </a:rPr>
              <a:t> </a:t>
            </a:r>
            <a:r>
              <a:rPr lang="en-US" sz="3600" b="1" dirty="0" err="1">
                <a:solidFill>
                  <a:srgbClr val="000000"/>
                </a:solidFill>
                <a:ea typeface="League Spartan"/>
                <a:cs typeface="League Spartan"/>
                <a:sym typeface="League Spartan"/>
              </a:rPr>
              <a:t>diferentes</a:t>
            </a:r>
            <a:endParaRPr lang="en-US" sz="3600" b="1" dirty="0">
              <a:solidFill>
                <a:srgbClr val="000000"/>
              </a:solidFill>
              <a:ea typeface="League Spartan"/>
              <a:cs typeface="League Spartan"/>
              <a:sym typeface="League Spartan"/>
            </a:endParaRPr>
          </a:p>
        </p:txBody>
      </p:sp>
      <p:sp>
        <p:nvSpPr>
          <p:cNvPr id="7" name="Freeform 7"/>
          <p:cNvSpPr/>
          <p:nvPr/>
        </p:nvSpPr>
        <p:spPr>
          <a:xfrm>
            <a:off x="692466" y="4200744"/>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
        <p:nvSpPr>
          <p:cNvPr id="8" name="Freeform 8"/>
          <p:cNvSpPr/>
          <p:nvPr/>
        </p:nvSpPr>
        <p:spPr>
          <a:xfrm>
            <a:off x="649545" y="6973773"/>
            <a:ext cx="1127576" cy="933069"/>
          </a:xfrm>
          <a:custGeom>
            <a:avLst/>
            <a:gdLst/>
            <a:ahLst/>
            <a:cxnLst/>
            <a:rect l="l" t="t" r="r" b="b"/>
            <a:pathLst>
              <a:path w="1127576" h="933069">
                <a:moveTo>
                  <a:pt x="0" y="0"/>
                </a:moveTo>
                <a:lnTo>
                  <a:pt x="1127576" y="0"/>
                </a:lnTo>
                <a:lnTo>
                  <a:pt x="1127576" y="933069"/>
                </a:lnTo>
                <a:lnTo>
                  <a:pt x="0" y="933069"/>
                </a:lnTo>
                <a:lnTo>
                  <a:pt x="0" y="0"/>
                </a:lnTo>
                <a:close/>
              </a:path>
            </a:pathLst>
          </a:custGeom>
          <a:blipFill>
            <a:blip r:embed="rId3"/>
            <a:stretch>
              <a:fillRect/>
            </a:stretch>
          </a:blipFill>
        </p:spPr>
      </p:sp>
      <p:sp>
        <p:nvSpPr>
          <p:cNvPr id="9" name="TextBox 9"/>
          <p:cNvSpPr txBox="1"/>
          <p:nvPr/>
        </p:nvSpPr>
        <p:spPr>
          <a:xfrm>
            <a:off x="1256254" y="4369267"/>
            <a:ext cx="8699239" cy="496418"/>
          </a:xfrm>
          <a:prstGeom prst="rect">
            <a:avLst/>
          </a:prstGeom>
        </p:spPr>
        <p:txBody>
          <a:bodyPr wrap="square" lIns="0" tIns="0" rIns="0" bIns="0" rtlCol="0" anchor="t">
            <a:spAutoFit/>
          </a:bodyPr>
          <a:lstStyle/>
          <a:p>
            <a:pPr algn="ctr">
              <a:lnSpc>
                <a:spcPts val="4025"/>
              </a:lnSpc>
              <a:spcBef>
                <a:spcPct val="0"/>
              </a:spcBef>
            </a:pPr>
            <a:r>
              <a:rPr lang="en-US" sz="3299" dirty="0">
                <a:solidFill>
                  <a:srgbClr val="000000"/>
                </a:solidFill>
                <a:ea typeface="Open Sauce"/>
                <a:cs typeface="Open Sauce"/>
                <a:sym typeface="Open Sauce"/>
              </a:rPr>
              <a:t>"</a:t>
            </a:r>
            <a:r>
              <a:rPr lang="en-US" sz="3299" dirty="0" err="1">
                <a:solidFill>
                  <a:srgbClr val="000000"/>
                </a:solidFill>
                <a:ea typeface="Open Sauce"/>
                <a:cs typeface="Open Sauce"/>
                <a:sym typeface="Open Sauce"/>
              </a:rPr>
              <a:t>Explícame</a:t>
            </a:r>
            <a:r>
              <a:rPr lang="en-US" sz="3299" dirty="0">
                <a:solidFill>
                  <a:srgbClr val="000000"/>
                </a:solidFill>
                <a:ea typeface="Open Sauce"/>
                <a:cs typeface="Open Sauce"/>
                <a:sym typeface="Open Sauce"/>
              </a:rPr>
              <a:t> la </a:t>
            </a:r>
            <a:r>
              <a:rPr lang="en-US" sz="3299" dirty="0" err="1">
                <a:solidFill>
                  <a:srgbClr val="000000"/>
                </a:solidFill>
                <a:ea typeface="Open Sauce"/>
                <a:cs typeface="Open Sauce"/>
                <a:sym typeface="Open Sauce"/>
              </a:rPr>
              <a:t>inteligencia</a:t>
            </a:r>
            <a:r>
              <a:rPr lang="en-US" sz="3299" dirty="0">
                <a:solidFill>
                  <a:srgbClr val="000000"/>
                </a:solidFill>
                <a:ea typeface="Open Sauce"/>
                <a:cs typeface="Open Sauce"/>
                <a:sym typeface="Open Sauce"/>
              </a:rPr>
              <a:t> artificial."</a:t>
            </a:r>
          </a:p>
        </p:txBody>
      </p:sp>
      <p:sp>
        <p:nvSpPr>
          <p:cNvPr id="10" name="TextBox 10"/>
          <p:cNvSpPr txBox="1"/>
          <p:nvPr/>
        </p:nvSpPr>
        <p:spPr>
          <a:xfrm>
            <a:off x="2590800" y="6836687"/>
            <a:ext cx="13396084" cy="1393267"/>
          </a:xfrm>
          <a:prstGeom prst="rect">
            <a:avLst/>
          </a:prstGeom>
        </p:spPr>
        <p:txBody>
          <a:bodyPr lIns="0" tIns="0" rIns="0" bIns="0" rtlCol="0" anchor="t">
            <a:spAutoFit/>
          </a:bodyPr>
          <a:lstStyle/>
          <a:p>
            <a:pPr algn="just">
              <a:lnSpc>
                <a:spcPts val="3659"/>
              </a:lnSpc>
              <a:spcBef>
                <a:spcPct val="0"/>
              </a:spcBef>
            </a:pPr>
            <a:r>
              <a:rPr lang="en-US" sz="2999" dirty="0">
                <a:solidFill>
                  <a:srgbClr val="000000"/>
                </a:solidFill>
                <a:ea typeface="Open Sauce"/>
                <a:cs typeface="Open Sauce"/>
                <a:sym typeface="Open Sauce"/>
              </a:rPr>
              <a:t>"</a:t>
            </a:r>
            <a:r>
              <a:rPr lang="en-US" sz="2999" dirty="0" err="1">
                <a:solidFill>
                  <a:srgbClr val="000000"/>
                </a:solidFill>
                <a:ea typeface="Open Sauce"/>
                <a:cs typeface="Open Sauce"/>
                <a:sym typeface="Open Sauce"/>
              </a:rPr>
              <a:t>Explica</a:t>
            </a:r>
            <a:r>
              <a:rPr lang="en-US" sz="2999" dirty="0">
                <a:solidFill>
                  <a:srgbClr val="000000"/>
                </a:solidFill>
                <a:ea typeface="Open Sauce"/>
                <a:cs typeface="Open Sauce"/>
                <a:sym typeface="Open Sauce"/>
              </a:rPr>
              <a:t> </a:t>
            </a:r>
            <a:r>
              <a:rPr lang="en-US" sz="2999" dirty="0" err="1">
                <a:solidFill>
                  <a:srgbClr val="000000"/>
                </a:solidFill>
                <a:ea typeface="Open Sauce"/>
                <a:cs typeface="Open Sauce"/>
                <a:sym typeface="Open Sauce"/>
              </a:rPr>
              <a:t>el</a:t>
            </a:r>
            <a:r>
              <a:rPr lang="en-US" sz="2999" dirty="0">
                <a:solidFill>
                  <a:srgbClr val="000000"/>
                </a:solidFill>
                <a:ea typeface="Open Sauce"/>
                <a:cs typeface="Open Sauce"/>
                <a:sym typeface="Open Sauce"/>
              </a:rPr>
              <a:t> </a:t>
            </a:r>
            <a:r>
              <a:rPr lang="en-US" sz="2999" dirty="0" err="1">
                <a:solidFill>
                  <a:srgbClr val="000000"/>
                </a:solidFill>
                <a:ea typeface="Open Sauce"/>
                <a:cs typeface="Open Sauce"/>
                <a:sym typeface="Open Sauce"/>
              </a:rPr>
              <a:t>concepto</a:t>
            </a:r>
            <a:r>
              <a:rPr lang="en-US" sz="2999" dirty="0">
                <a:solidFill>
                  <a:srgbClr val="000000"/>
                </a:solidFill>
                <a:ea typeface="Open Sauce"/>
                <a:cs typeface="Open Sauce"/>
                <a:sym typeface="Open Sauce"/>
              </a:rPr>
              <a:t> de </a:t>
            </a:r>
            <a:r>
              <a:rPr lang="en-US" sz="2999" dirty="0" err="1">
                <a:solidFill>
                  <a:srgbClr val="000000"/>
                </a:solidFill>
                <a:ea typeface="Open Sauce"/>
                <a:cs typeface="Open Sauce"/>
                <a:sym typeface="Open Sauce"/>
              </a:rPr>
              <a:t>Inteligencia</a:t>
            </a:r>
            <a:r>
              <a:rPr lang="en-US" sz="2999" dirty="0">
                <a:solidFill>
                  <a:srgbClr val="000000"/>
                </a:solidFill>
                <a:ea typeface="Open Sauce"/>
                <a:cs typeface="Open Sauce"/>
                <a:sym typeface="Open Sauce"/>
              </a:rPr>
              <a:t> Artificial para un </a:t>
            </a:r>
            <a:r>
              <a:rPr lang="en-US" sz="2999" dirty="0" err="1">
                <a:solidFill>
                  <a:srgbClr val="000000"/>
                </a:solidFill>
                <a:ea typeface="Open Sauce"/>
                <a:cs typeface="Open Sauce"/>
                <a:sym typeface="Open Sauce"/>
              </a:rPr>
              <a:t>grupo</a:t>
            </a:r>
            <a:r>
              <a:rPr lang="en-US" sz="2999" dirty="0">
                <a:solidFill>
                  <a:srgbClr val="000000"/>
                </a:solidFill>
                <a:ea typeface="Open Sauce"/>
                <a:cs typeface="Open Sauce"/>
                <a:sym typeface="Open Sauce"/>
              </a:rPr>
              <a:t> de </a:t>
            </a:r>
            <a:r>
              <a:rPr lang="en-US" sz="2999" dirty="0" err="1">
                <a:solidFill>
                  <a:srgbClr val="000000"/>
                </a:solidFill>
                <a:ea typeface="Open Sauce"/>
                <a:cs typeface="Open Sauce"/>
                <a:sym typeface="Open Sauce"/>
              </a:rPr>
              <a:t>profesores</a:t>
            </a:r>
            <a:r>
              <a:rPr lang="en-US" sz="2999" dirty="0">
                <a:solidFill>
                  <a:srgbClr val="000000"/>
                </a:solidFill>
                <a:ea typeface="Open Sauce"/>
                <a:cs typeface="Open Sauce"/>
                <a:sym typeface="Open Sauce"/>
              </a:rPr>
              <a:t> de </a:t>
            </a:r>
            <a:r>
              <a:rPr lang="en-US" sz="2999" dirty="0" err="1">
                <a:solidFill>
                  <a:srgbClr val="000000"/>
                </a:solidFill>
                <a:ea typeface="Open Sauce"/>
                <a:cs typeface="Open Sauce"/>
                <a:sym typeface="Open Sauce"/>
              </a:rPr>
              <a:t>posgrado</a:t>
            </a:r>
            <a:r>
              <a:rPr lang="en-US" sz="2999" dirty="0">
                <a:solidFill>
                  <a:srgbClr val="000000"/>
                </a:solidFill>
                <a:ea typeface="Open Sauce"/>
                <a:cs typeface="Open Sauce"/>
                <a:sym typeface="Open Sauce"/>
              </a:rPr>
              <a:t>. </a:t>
            </a:r>
            <a:r>
              <a:rPr lang="en-US" sz="2999" dirty="0" err="1">
                <a:solidFill>
                  <a:srgbClr val="000000"/>
                </a:solidFill>
                <a:ea typeface="Open Sauce"/>
                <a:cs typeface="Open Sauce"/>
                <a:sym typeface="Open Sauce"/>
              </a:rPr>
              <a:t>Usa</a:t>
            </a:r>
            <a:r>
              <a:rPr lang="en-US" sz="2999" dirty="0">
                <a:solidFill>
                  <a:srgbClr val="000000"/>
                </a:solidFill>
                <a:ea typeface="Open Sauce"/>
                <a:cs typeface="Open Sauce"/>
                <a:sym typeface="Open Sauce"/>
              </a:rPr>
              <a:t> un </a:t>
            </a:r>
            <a:r>
              <a:rPr lang="en-US" sz="2999" dirty="0" err="1">
                <a:solidFill>
                  <a:srgbClr val="000000"/>
                </a:solidFill>
                <a:ea typeface="Open Sauce"/>
                <a:cs typeface="Open Sauce"/>
                <a:sym typeface="Open Sauce"/>
              </a:rPr>
              <a:t>lenguaje</a:t>
            </a:r>
            <a:r>
              <a:rPr lang="en-US" sz="2999" dirty="0">
                <a:solidFill>
                  <a:srgbClr val="000000"/>
                </a:solidFill>
                <a:ea typeface="Open Sauce"/>
                <a:cs typeface="Open Sauce"/>
                <a:sym typeface="Open Sauce"/>
              </a:rPr>
              <a:t> claro, </a:t>
            </a:r>
            <a:r>
              <a:rPr lang="en-US" sz="2999" dirty="0" err="1">
                <a:solidFill>
                  <a:srgbClr val="000000"/>
                </a:solidFill>
                <a:ea typeface="Open Sauce"/>
                <a:cs typeface="Open Sauce"/>
                <a:sym typeface="Open Sauce"/>
              </a:rPr>
              <a:t>incluye</a:t>
            </a:r>
            <a:r>
              <a:rPr lang="en-US" sz="2999" dirty="0">
                <a:solidFill>
                  <a:srgbClr val="000000"/>
                </a:solidFill>
                <a:ea typeface="Open Sauce"/>
                <a:cs typeface="Open Sauce"/>
                <a:sym typeface="Open Sauce"/>
              </a:rPr>
              <a:t> un </a:t>
            </a:r>
            <a:r>
              <a:rPr lang="en-US" sz="2999" dirty="0" err="1">
                <a:solidFill>
                  <a:srgbClr val="000000"/>
                </a:solidFill>
                <a:ea typeface="Open Sauce"/>
                <a:cs typeface="Open Sauce"/>
                <a:sym typeface="Open Sauce"/>
              </a:rPr>
              <a:t>ejemplo</a:t>
            </a:r>
            <a:r>
              <a:rPr lang="en-US" sz="2999" dirty="0">
                <a:solidFill>
                  <a:srgbClr val="000000"/>
                </a:solidFill>
                <a:ea typeface="Open Sauce"/>
                <a:cs typeface="Open Sauce"/>
                <a:sym typeface="Open Sauce"/>
              </a:rPr>
              <a:t> </a:t>
            </a:r>
            <a:r>
              <a:rPr lang="en-US" sz="2999" dirty="0" err="1">
                <a:solidFill>
                  <a:srgbClr val="000000"/>
                </a:solidFill>
                <a:ea typeface="Open Sauce"/>
                <a:cs typeface="Open Sauce"/>
                <a:sym typeface="Open Sauce"/>
              </a:rPr>
              <a:t>aplicado</a:t>
            </a:r>
            <a:r>
              <a:rPr lang="en-US" sz="2999" dirty="0">
                <a:solidFill>
                  <a:srgbClr val="000000"/>
                </a:solidFill>
                <a:ea typeface="Open Sauce"/>
                <a:cs typeface="Open Sauce"/>
                <a:sym typeface="Open Sauce"/>
              </a:rPr>
              <a:t> a la </a:t>
            </a:r>
            <a:r>
              <a:rPr lang="en-US" sz="2999" dirty="0" err="1">
                <a:solidFill>
                  <a:srgbClr val="000000"/>
                </a:solidFill>
                <a:ea typeface="Open Sauce"/>
                <a:cs typeface="Open Sauce"/>
                <a:sym typeface="Open Sauce"/>
              </a:rPr>
              <a:t>educación</a:t>
            </a:r>
            <a:r>
              <a:rPr lang="en-US" sz="2999" dirty="0">
                <a:solidFill>
                  <a:srgbClr val="000000"/>
                </a:solidFill>
                <a:ea typeface="Open Sauce"/>
                <a:cs typeface="Open Sauce"/>
                <a:sym typeface="Open Sauce"/>
              </a:rPr>
              <a:t> superior, y </a:t>
            </a:r>
            <a:r>
              <a:rPr lang="es-CO" sz="2999" dirty="0">
                <a:solidFill>
                  <a:srgbClr val="000000"/>
                </a:solidFill>
                <a:ea typeface="Open Sauce"/>
                <a:cs typeface="Open Sauce"/>
                <a:sym typeface="Open Sauce"/>
              </a:rPr>
              <a:t>limita</a:t>
            </a:r>
            <a:r>
              <a:rPr lang="en-US" sz="2999" dirty="0">
                <a:solidFill>
                  <a:srgbClr val="000000"/>
                </a:solidFill>
                <a:ea typeface="Open Sauce"/>
                <a:cs typeface="Open Sauce"/>
                <a:sym typeface="Open Sauce"/>
              </a:rPr>
              <a:t> la </a:t>
            </a:r>
            <a:r>
              <a:rPr lang="en-US" sz="2999" dirty="0" err="1">
                <a:solidFill>
                  <a:srgbClr val="000000"/>
                </a:solidFill>
                <a:ea typeface="Open Sauce"/>
                <a:cs typeface="Open Sauce"/>
                <a:sym typeface="Open Sauce"/>
              </a:rPr>
              <a:t>explicación</a:t>
            </a:r>
            <a:r>
              <a:rPr lang="en-US" sz="2999" dirty="0">
                <a:solidFill>
                  <a:srgbClr val="000000"/>
                </a:solidFill>
                <a:ea typeface="Open Sauce"/>
                <a:cs typeface="Open Sauce"/>
                <a:sym typeface="Open Sauce"/>
              </a:rPr>
              <a:t> a 200 palabras."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257800" y="495300"/>
            <a:ext cx="9213041" cy="577081"/>
          </a:xfrm>
          <a:prstGeom prst="rect">
            <a:avLst/>
          </a:prstGeom>
        </p:spPr>
        <p:txBody>
          <a:bodyPr lIns="0" tIns="0" rIns="0" bIns="0" rtlCol="0" anchor="t">
            <a:spAutoFit/>
          </a:bodyPr>
          <a:lstStyle/>
          <a:p>
            <a:pPr algn="ctr">
              <a:lnSpc>
                <a:spcPts val="4484"/>
              </a:lnSpc>
              <a:spcBef>
                <a:spcPct val="0"/>
              </a:spcBef>
            </a:pPr>
            <a:r>
              <a:rPr lang="en-US" sz="4000" dirty="0" err="1">
                <a:solidFill>
                  <a:schemeClr val="accent6">
                    <a:lumMod val="75000"/>
                  </a:schemeClr>
                </a:solidFill>
                <a:ea typeface="Open Sauce"/>
                <a:cs typeface="Open Sauce"/>
                <a:sym typeface="Open Sauce"/>
              </a:rPr>
              <a:t>Ejercicio</a:t>
            </a:r>
            <a:r>
              <a:rPr lang="en-US" sz="4000" dirty="0">
                <a:solidFill>
                  <a:schemeClr val="accent6">
                    <a:lumMod val="75000"/>
                  </a:schemeClr>
                </a:solidFill>
                <a:ea typeface="Open Sauce"/>
                <a:cs typeface="Open Sauce"/>
                <a:sym typeface="Open Sauce"/>
              </a:rPr>
              <a:t> 2</a:t>
            </a:r>
            <a:r>
              <a:rPr lang="en-US" sz="4000" dirty="0">
                <a:solidFill>
                  <a:srgbClr val="2D28A9"/>
                </a:solidFill>
                <a:ea typeface="Open Sauce"/>
                <a:cs typeface="Open Sauce"/>
                <a:sym typeface="Open Sauce"/>
              </a:rPr>
              <a:t> </a:t>
            </a:r>
          </a:p>
        </p:txBody>
      </p:sp>
      <p:sp>
        <p:nvSpPr>
          <p:cNvPr id="5" name="Freeform 5"/>
          <p:cNvSpPr/>
          <p:nvPr/>
        </p:nvSpPr>
        <p:spPr>
          <a:xfrm>
            <a:off x="477096" y="1668550"/>
            <a:ext cx="1342946" cy="1400726"/>
          </a:xfrm>
          <a:custGeom>
            <a:avLst/>
            <a:gdLst/>
            <a:ahLst/>
            <a:cxnLst/>
            <a:rect l="l" t="t" r="r" b="b"/>
            <a:pathLst>
              <a:path w="1342946" h="1400726">
                <a:moveTo>
                  <a:pt x="0" y="0"/>
                </a:moveTo>
                <a:lnTo>
                  <a:pt x="1342945" y="0"/>
                </a:lnTo>
                <a:lnTo>
                  <a:pt x="1342945" y="1400726"/>
                </a:lnTo>
                <a:lnTo>
                  <a:pt x="0" y="1400726"/>
                </a:lnTo>
                <a:lnTo>
                  <a:pt x="0" y="0"/>
                </a:lnTo>
                <a:close/>
              </a:path>
            </a:pathLst>
          </a:custGeom>
          <a:blipFill>
            <a:blip r:embed="rId2"/>
            <a:stretch>
              <a:fillRect/>
            </a:stretch>
          </a:blipFill>
        </p:spPr>
      </p:sp>
      <p:sp>
        <p:nvSpPr>
          <p:cNvPr id="6" name="TextBox 6"/>
          <p:cNvSpPr txBox="1"/>
          <p:nvPr/>
        </p:nvSpPr>
        <p:spPr>
          <a:xfrm>
            <a:off x="2660073" y="2117914"/>
            <a:ext cx="9852663" cy="501997"/>
          </a:xfrm>
          <a:prstGeom prst="rect">
            <a:avLst/>
          </a:prstGeom>
        </p:spPr>
        <p:txBody>
          <a:bodyPr wrap="square" lIns="0" tIns="0" rIns="0" bIns="0" rtlCol="0" anchor="t">
            <a:spAutoFit/>
          </a:bodyPr>
          <a:lstStyle/>
          <a:p>
            <a:pPr algn="ctr">
              <a:lnSpc>
                <a:spcPts val="3893"/>
              </a:lnSpc>
              <a:spcBef>
                <a:spcPct val="0"/>
              </a:spcBef>
            </a:pPr>
            <a:r>
              <a:rPr lang="en-US" sz="3600" b="1" dirty="0" err="1">
                <a:solidFill>
                  <a:srgbClr val="000000"/>
                </a:solidFill>
                <a:ea typeface="League Spartan"/>
                <a:cs typeface="League Spartan"/>
                <a:sym typeface="League Spartan"/>
              </a:rPr>
              <a:t>Comparar</a:t>
            </a:r>
            <a:r>
              <a:rPr lang="en-US" sz="3600" b="1" dirty="0">
                <a:solidFill>
                  <a:srgbClr val="000000"/>
                </a:solidFill>
                <a:ea typeface="League Spartan"/>
                <a:cs typeface="League Spartan"/>
                <a:sym typeface="League Spartan"/>
              </a:rPr>
              <a:t> la </a:t>
            </a:r>
            <a:r>
              <a:rPr lang="en-US" sz="3600" b="1" dirty="0" err="1">
                <a:solidFill>
                  <a:srgbClr val="000000"/>
                </a:solidFill>
                <a:ea typeface="League Spartan"/>
                <a:cs typeface="League Spartan"/>
                <a:sym typeface="League Spartan"/>
              </a:rPr>
              <a:t>salida</a:t>
            </a:r>
            <a:r>
              <a:rPr lang="en-US" sz="3600" b="1" dirty="0">
                <a:solidFill>
                  <a:srgbClr val="000000"/>
                </a:solidFill>
                <a:ea typeface="League Spartan"/>
                <a:cs typeface="League Spartan"/>
                <a:sym typeface="League Spartan"/>
              </a:rPr>
              <a:t> de dos </a:t>
            </a:r>
            <a:r>
              <a:rPr lang="en-US" sz="3600" b="1" dirty="0" err="1">
                <a:solidFill>
                  <a:srgbClr val="000000"/>
                </a:solidFill>
                <a:ea typeface="League Spartan"/>
                <a:cs typeface="League Spartan"/>
                <a:sym typeface="League Spartan"/>
              </a:rPr>
              <a:t>instrucciones</a:t>
            </a:r>
            <a:r>
              <a:rPr lang="en-US" sz="3600" b="1" dirty="0">
                <a:solidFill>
                  <a:srgbClr val="000000"/>
                </a:solidFill>
                <a:ea typeface="League Spartan"/>
                <a:cs typeface="League Spartan"/>
                <a:sym typeface="League Spartan"/>
              </a:rPr>
              <a:t> </a:t>
            </a:r>
            <a:r>
              <a:rPr lang="en-US" sz="3600" b="1" dirty="0" err="1">
                <a:solidFill>
                  <a:srgbClr val="000000"/>
                </a:solidFill>
                <a:ea typeface="League Spartan"/>
                <a:cs typeface="League Spartan"/>
                <a:sym typeface="League Spartan"/>
              </a:rPr>
              <a:t>diferentes</a:t>
            </a:r>
            <a:endParaRPr lang="en-US" sz="3600" b="1" dirty="0">
              <a:solidFill>
                <a:srgbClr val="000000"/>
              </a:solidFill>
              <a:ea typeface="League Spartan"/>
              <a:cs typeface="League Spartan"/>
              <a:sym typeface="League Spartan"/>
            </a:endParaRPr>
          </a:p>
        </p:txBody>
      </p:sp>
      <p:sp>
        <p:nvSpPr>
          <p:cNvPr id="7" name="Freeform 7"/>
          <p:cNvSpPr/>
          <p:nvPr/>
        </p:nvSpPr>
        <p:spPr>
          <a:xfrm>
            <a:off x="692466" y="3831182"/>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
        <p:nvSpPr>
          <p:cNvPr id="8" name="Freeform 8"/>
          <p:cNvSpPr/>
          <p:nvPr/>
        </p:nvSpPr>
        <p:spPr>
          <a:xfrm>
            <a:off x="692466" y="6980080"/>
            <a:ext cx="1127576" cy="933069"/>
          </a:xfrm>
          <a:custGeom>
            <a:avLst/>
            <a:gdLst/>
            <a:ahLst/>
            <a:cxnLst/>
            <a:rect l="l" t="t" r="r" b="b"/>
            <a:pathLst>
              <a:path w="1127576" h="933069">
                <a:moveTo>
                  <a:pt x="0" y="0"/>
                </a:moveTo>
                <a:lnTo>
                  <a:pt x="1127576" y="0"/>
                </a:lnTo>
                <a:lnTo>
                  <a:pt x="1127576" y="933069"/>
                </a:lnTo>
                <a:lnTo>
                  <a:pt x="0" y="933069"/>
                </a:lnTo>
                <a:lnTo>
                  <a:pt x="0" y="0"/>
                </a:lnTo>
                <a:close/>
              </a:path>
            </a:pathLst>
          </a:custGeom>
          <a:blipFill>
            <a:blip r:embed="rId3"/>
            <a:stretch>
              <a:fillRect/>
            </a:stretch>
          </a:blipFill>
        </p:spPr>
      </p:sp>
      <p:sp>
        <p:nvSpPr>
          <p:cNvPr id="9" name="TextBox 9"/>
          <p:cNvSpPr txBox="1"/>
          <p:nvPr/>
        </p:nvSpPr>
        <p:spPr>
          <a:xfrm>
            <a:off x="2209800" y="3955934"/>
            <a:ext cx="4355839" cy="479490"/>
          </a:xfrm>
          <a:prstGeom prst="rect">
            <a:avLst/>
          </a:prstGeom>
        </p:spPr>
        <p:txBody>
          <a:bodyPr wrap="square" lIns="0" tIns="0" rIns="0" bIns="0" rtlCol="0" anchor="t">
            <a:spAutoFit/>
          </a:bodyPr>
          <a:lstStyle/>
          <a:p>
            <a:pPr algn="ctr">
              <a:lnSpc>
                <a:spcPts val="4025"/>
              </a:lnSpc>
              <a:spcBef>
                <a:spcPct val="0"/>
              </a:spcBef>
            </a:pPr>
            <a:r>
              <a:rPr lang="es-MX" sz="2800" dirty="0">
                <a:solidFill>
                  <a:srgbClr val="000000"/>
                </a:solidFill>
                <a:ea typeface="Open Sauce"/>
                <a:cs typeface="Open Sauce"/>
                <a:sym typeface="Open Sauce"/>
              </a:rPr>
              <a:t>Qué es la </a:t>
            </a:r>
            <a:r>
              <a:rPr lang="es-CO" sz="2800" dirty="0"/>
              <a:t>ISO 50001.</a:t>
            </a:r>
            <a:endParaRPr lang="en-US" sz="2800" dirty="0">
              <a:solidFill>
                <a:srgbClr val="000000"/>
              </a:solidFill>
              <a:ea typeface="Open Sauce"/>
              <a:cs typeface="Open Sauce"/>
              <a:sym typeface="Open Sauce"/>
            </a:endParaRPr>
          </a:p>
        </p:txBody>
      </p:sp>
      <p:sp>
        <p:nvSpPr>
          <p:cNvPr id="13" name="CuadroTexto 12">
            <a:extLst>
              <a:ext uri="{FF2B5EF4-FFF2-40B4-BE49-F238E27FC236}">
                <a16:creationId xmlns:a16="http://schemas.microsoft.com/office/drawing/2014/main" id="{2C89A864-727E-48B0-9900-2DB06F7EC1DA}"/>
              </a:ext>
            </a:extLst>
          </p:cNvPr>
          <p:cNvSpPr txBox="1"/>
          <p:nvPr/>
        </p:nvSpPr>
        <p:spPr>
          <a:xfrm>
            <a:off x="2660073" y="5676900"/>
            <a:ext cx="13494327" cy="3539430"/>
          </a:xfrm>
          <a:prstGeom prst="rect">
            <a:avLst/>
          </a:prstGeom>
          <a:noFill/>
        </p:spPr>
        <p:txBody>
          <a:bodyPr wrap="square">
            <a:spAutoFit/>
          </a:bodyPr>
          <a:lstStyle/>
          <a:p>
            <a:pPr algn="just"/>
            <a:r>
              <a:rPr lang="es-MX" sz="2800" dirty="0"/>
              <a:t>Actúa como un consultor en Sistemas de Gestión Energética en México.</a:t>
            </a:r>
          </a:p>
          <a:p>
            <a:pPr algn="just"/>
            <a:r>
              <a:rPr lang="es-MX" sz="2800" dirty="0"/>
              <a:t>Explica la norma ISO 50001 a directivos de una empresa industrial mexicana,</a:t>
            </a:r>
          </a:p>
          <a:p>
            <a:pPr algn="just"/>
            <a:r>
              <a:rPr lang="es-MX" sz="2800" dirty="0"/>
              <a:t>usando lenguaje claro y no técnico.</a:t>
            </a:r>
          </a:p>
          <a:p>
            <a:pPr algn="just"/>
            <a:r>
              <a:rPr lang="es-MX" sz="2800" dirty="0"/>
              <a:t>Incluye: </a:t>
            </a:r>
          </a:p>
          <a:p>
            <a:pPr algn="just"/>
            <a:r>
              <a:rPr lang="es-MX" sz="2800" dirty="0"/>
              <a:t>Su objetivo principal. </a:t>
            </a:r>
          </a:p>
          <a:p>
            <a:pPr algn="just"/>
            <a:r>
              <a:rPr lang="es-MX" sz="2800" dirty="0"/>
              <a:t>Cómo contribuye a reducir costos energéticos en el contexto de CFE</a:t>
            </a:r>
          </a:p>
          <a:p>
            <a:pPr algn="just"/>
            <a:r>
              <a:rPr lang="es-MX" sz="2800" dirty="0"/>
              <a:t>Un ejemplo aplicado a una planta industrial en México</a:t>
            </a:r>
          </a:p>
          <a:p>
            <a:pPr algn="just"/>
            <a:r>
              <a:rPr lang="es-MX" sz="2800" dirty="0"/>
              <a:t>Limita la respuesta a 200 palabras.</a:t>
            </a:r>
            <a:endParaRPr lang="es-CO" sz="2800" dirty="0"/>
          </a:p>
        </p:txBody>
      </p:sp>
    </p:spTree>
    <p:extLst>
      <p:ext uri="{BB962C8B-B14F-4D97-AF65-F5344CB8AC3E}">
        <p14:creationId xmlns:p14="http://schemas.microsoft.com/office/powerpoint/2010/main" val="2849450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32756" y="4480560"/>
            <a:ext cx="7811707" cy="1359346"/>
          </a:xfrm>
          <a:prstGeom prst="rect">
            <a:avLst/>
          </a:prstGeom>
        </p:spPr>
        <p:txBody>
          <a:bodyPr lIns="0" tIns="0" rIns="0" bIns="0" rtlCol="0" anchor="t">
            <a:spAutoFit/>
          </a:bodyPr>
          <a:lstStyle/>
          <a:p>
            <a:pPr algn="ctr">
              <a:lnSpc>
                <a:spcPts val="5309"/>
              </a:lnSpc>
            </a:pPr>
            <a:r>
              <a:rPr lang="en-US" sz="4500" dirty="0">
                <a:solidFill>
                  <a:srgbClr val="7030A0"/>
                </a:solidFill>
                <a:ea typeface="Open Sauce"/>
                <a:cs typeface="Open Sauce"/>
                <a:sym typeface="Open Sauce"/>
              </a:rPr>
              <a:t>Napkin</a:t>
            </a:r>
            <a:r>
              <a:rPr lang="en-US" sz="4500" dirty="0">
                <a:solidFill>
                  <a:schemeClr val="accent6">
                    <a:lumMod val="75000"/>
                  </a:schemeClr>
                </a:solidFill>
                <a:ea typeface="Open Sauce"/>
                <a:cs typeface="Open Sauce"/>
                <a:sym typeface="Open Sauce"/>
              </a:rPr>
              <a:t>: Para </a:t>
            </a:r>
            <a:r>
              <a:rPr lang="en-US" sz="4500" dirty="0" err="1">
                <a:solidFill>
                  <a:schemeClr val="accent6">
                    <a:lumMod val="75000"/>
                  </a:schemeClr>
                </a:solidFill>
                <a:ea typeface="Open Sauce"/>
                <a:cs typeface="Open Sauce"/>
                <a:sym typeface="Open Sauce"/>
              </a:rPr>
              <a:t>generar</a:t>
            </a:r>
            <a:r>
              <a:rPr lang="en-US" sz="4500" dirty="0">
                <a:solidFill>
                  <a:schemeClr val="accent6">
                    <a:lumMod val="75000"/>
                  </a:schemeClr>
                </a:solidFill>
                <a:ea typeface="Open Sauce"/>
                <a:cs typeface="Open Sauce"/>
                <a:sym typeface="Open Sauce"/>
              </a:rPr>
              <a:t> </a:t>
            </a:r>
            <a:r>
              <a:rPr lang="en-US" sz="4500" dirty="0" err="1">
                <a:solidFill>
                  <a:schemeClr val="accent6">
                    <a:lumMod val="75000"/>
                  </a:schemeClr>
                </a:solidFill>
                <a:ea typeface="Open Sauce"/>
                <a:cs typeface="Open Sauce"/>
                <a:sym typeface="Open Sauce"/>
              </a:rPr>
              <a:t>infogramas</a:t>
            </a:r>
            <a:r>
              <a:rPr lang="en-US" sz="4500" dirty="0">
                <a:solidFill>
                  <a:schemeClr val="accent6">
                    <a:lumMod val="75000"/>
                  </a:schemeClr>
                </a:solidFill>
                <a:ea typeface="Open Sauce"/>
                <a:cs typeface="Open Sauce"/>
                <a:sym typeface="Open Sauce"/>
              </a:rPr>
              <a:t> y </a:t>
            </a:r>
            <a:r>
              <a:rPr lang="en-US" sz="4500" dirty="0" err="1">
                <a:solidFill>
                  <a:schemeClr val="accent6">
                    <a:lumMod val="75000"/>
                  </a:schemeClr>
                </a:solidFill>
                <a:ea typeface="Open Sauce"/>
                <a:cs typeface="Open Sauce"/>
                <a:sym typeface="Open Sauce"/>
              </a:rPr>
              <a:t>otros</a:t>
            </a:r>
            <a:endParaRPr lang="en-US" sz="4500" b="1" dirty="0">
              <a:solidFill>
                <a:schemeClr val="accent6">
                  <a:lumMod val="75000"/>
                </a:schemeClr>
              </a:solidFill>
              <a:ea typeface="Open Sauce Bold"/>
              <a:cs typeface="Open Sauce Bold"/>
              <a:sym typeface="Open Sauce Bold"/>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extLst>
      <p:ext uri="{BB962C8B-B14F-4D97-AF65-F5344CB8AC3E}">
        <p14:creationId xmlns:p14="http://schemas.microsoft.com/office/powerpoint/2010/main" val="20728422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11" name="Freeform 3">
            <a:extLst>
              <a:ext uri="{FF2B5EF4-FFF2-40B4-BE49-F238E27FC236}">
                <a16:creationId xmlns:a16="http://schemas.microsoft.com/office/drawing/2014/main" id="{5AD788C8-0084-4B07-8EDD-9C39AF7890D4}"/>
              </a:ext>
            </a:extLst>
          </p:cNvPr>
          <p:cNvSpPr/>
          <p:nvPr/>
        </p:nvSpPr>
        <p:spPr>
          <a:xfrm>
            <a:off x="6934200" y="900680"/>
            <a:ext cx="1148517" cy="1077229"/>
          </a:xfrm>
          <a:custGeom>
            <a:avLst/>
            <a:gdLst/>
            <a:ahLst/>
            <a:cxnLst/>
            <a:rect l="l" t="t" r="r" b="b"/>
            <a:pathLst>
              <a:path w="1148517" h="1077229">
                <a:moveTo>
                  <a:pt x="0" y="0"/>
                </a:moveTo>
                <a:lnTo>
                  <a:pt x="1148517" y="0"/>
                </a:lnTo>
                <a:lnTo>
                  <a:pt x="1148517" y="1077229"/>
                </a:lnTo>
                <a:lnTo>
                  <a:pt x="0" y="1077229"/>
                </a:lnTo>
                <a:lnTo>
                  <a:pt x="0" y="0"/>
                </a:lnTo>
                <a:close/>
              </a:path>
            </a:pathLst>
          </a:custGeom>
          <a:blipFill>
            <a:blip r:embed="rId2"/>
            <a:stretch>
              <a:fillRect/>
            </a:stretch>
          </a:blipFill>
        </p:spPr>
      </p:sp>
      <p:sp>
        <p:nvSpPr>
          <p:cNvPr id="16" name="TextBox 4">
            <a:extLst>
              <a:ext uri="{FF2B5EF4-FFF2-40B4-BE49-F238E27FC236}">
                <a16:creationId xmlns:a16="http://schemas.microsoft.com/office/drawing/2014/main" id="{35F8C0F7-A7FB-40DF-BE9C-D1A9BD85D8AA}"/>
              </a:ext>
            </a:extLst>
          </p:cNvPr>
          <p:cNvSpPr txBox="1"/>
          <p:nvPr/>
        </p:nvSpPr>
        <p:spPr>
          <a:xfrm>
            <a:off x="8305800" y="1083066"/>
            <a:ext cx="2504786" cy="712456"/>
          </a:xfrm>
          <a:prstGeom prst="rect">
            <a:avLst/>
          </a:prstGeom>
        </p:spPr>
        <p:txBody>
          <a:bodyPr wrap="square" lIns="0" tIns="0" rIns="0" bIns="0" rtlCol="0" anchor="t">
            <a:spAutoFit/>
          </a:bodyPr>
          <a:lstStyle/>
          <a:p>
            <a:pPr algn="ctr">
              <a:lnSpc>
                <a:spcPts val="5880"/>
              </a:lnSpc>
            </a:pPr>
            <a:r>
              <a:rPr lang="en-US" sz="4200" b="1" dirty="0">
                <a:latin typeface="Open Sans Bold"/>
                <a:ea typeface="Open Sans Bold"/>
                <a:cs typeface="Open Sans Bold"/>
                <a:sym typeface="Open Sans Bold"/>
              </a:rPr>
              <a:t>Napkin</a:t>
            </a:r>
          </a:p>
        </p:txBody>
      </p:sp>
      <p:sp>
        <p:nvSpPr>
          <p:cNvPr id="17" name="TextBox 5">
            <a:extLst>
              <a:ext uri="{FF2B5EF4-FFF2-40B4-BE49-F238E27FC236}">
                <a16:creationId xmlns:a16="http://schemas.microsoft.com/office/drawing/2014/main" id="{2C1C48AA-9B1B-4558-9E65-45D6FF3DFAB2}"/>
              </a:ext>
            </a:extLst>
          </p:cNvPr>
          <p:cNvSpPr txBox="1"/>
          <p:nvPr/>
        </p:nvSpPr>
        <p:spPr>
          <a:xfrm>
            <a:off x="2667000" y="4305300"/>
            <a:ext cx="13570331" cy="1889126"/>
          </a:xfrm>
          <a:prstGeom prst="rect">
            <a:avLst/>
          </a:prstGeom>
        </p:spPr>
        <p:txBody>
          <a:bodyPr wrap="square" lIns="0" tIns="0" rIns="0" bIns="0" rtlCol="0" anchor="t">
            <a:spAutoFit/>
          </a:bodyPr>
          <a:lstStyle/>
          <a:p>
            <a:pPr algn="just">
              <a:lnSpc>
                <a:spcPts val="5074"/>
              </a:lnSpc>
            </a:pPr>
            <a:r>
              <a:rPr lang="en-US" sz="3499" dirty="0" err="1">
                <a:latin typeface="Open Sauce"/>
                <a:ea typeface="Open Sauce"/>
                <a:cs typeface="Open Sauce"/>
                <a:sym typeface="Open Sauce"/>
              </a:rPr>
              <a:t>Herramienta</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basada</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en</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inteligencia</a:t>
            </a:r>
            <a:r>
              <a:rPr lang="en-US" sz="3499" dirty="0">
                <a:latin typeface="Open Sauce"/>
                <a:ea typeface="Open Sauce"/>
                <a:cs typeface="Open Sauce"/>
                <a:sym typeface="Open Sauce"/>
              </a:rPr>
              <a:t> artificial que </a:t>
            </a:r>
            <a:r>
              <a:rPr lang="en-US" sz="3499" dirty="0" err="1">
                <a:latin typeface="Open Sauce"/>
                <a:ea typeface="Open Sauce"/>
                <a:cs typeface="Open Sauce"/>
                <a:sym typeface="Open Sauce"/>
              </a:rPr>
              <a:t>convierte</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texto</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en</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elementos</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visuales</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como</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diagramas</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infografías</a:t>
            </a:r>
            <a:r>
              <a:rPr lang="en-US" sz="3499" dirty="0">
                <a:latin typeface="Open Sauce"/>
                <a:ea typeface="Open Sauce"/>
                <a:cs typeface="Open Sauce"/>
                <a:sym typeface="Open Sauce"/>
              </a:rPr>
              <a:t> y </a:t>
            </a:r>
            <a:r>
              <a:rPr lang="en-US" sz="3499" dirty="0" err="1">
                <a:latin typeface="Open Sauce"/>
                <a:ea typeface="Open Sauce"/>
                <a:cs typeface="Open Sauce"/>
                <a:sym typeface="Open Sauce"/>
              </a:rPr>
              <a:t>mapas</a:t>
            </a:r>
            <a:r>
              <a:rPr lang="en-US" sz="3499" dirty="0">
                <a:latin typeface="Open Sauce"/>
                <a:ea typeface="Open Sauce"/>
                <a:cs typeface="Open Sauce"/>
                <a:sym typeface="Open Sauce"/>
              </a:rPr>
              <a:t> </a:t>
            </a:r>
            <a:r>
              <a:rPr lang="en-US" sz="3499" dirty="0" err="1">
                <a:latin typeface="Open Sauce"/>
                <a:ea typeface="Open Sauce"/>
                <a:cs typeface="Open Sauce"/>
                <a:sym typeface="Open Sauce"/>
              </a:rPr>
              <a:t>conceptuales</a:t>
            </a:r>
            <a:endParaRPr lang="en-US" sz="3499" dirty="0">
              <a:latin typeface="Open Sauce"/>
              <a:ea typeface="Open Sauce"/>
              <a:cs typeface="Open Sauce"/>
              <a:sym typeface="Open Sauce"/>
            </a:endParaRPr>
          </a:p>
        </p:txBody>
      </p:sp>
    </p:spTree>
    <p:extLst>
      <p:ext uri="{BB962C8B-B14F-4D97-AF65-F5344CB8AC3E}">
        <p14:creationId xmlns:p14="http://schemas.microsoft.com/office/powerpoint/2010/main" val="2243650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7556A855-3DD3-4835-8EEB-3995852FF899}"/>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extLst>
      <p:ext uri="{BB962C8B-B14F-4D97-AF65-F5344CB8AC3E}">
        <p14:creationId xmlns:p14="http://schemas.microsoft.com/office/powerpoint/2010/main" val="4128383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05400" y="4425328"/>
            <a:ext cx="7811707" cy="754887"/>
          </a:xfrm>
          <a:prstGeom prst="rect">
            <a:avLst/>
          </a:prstGeom>
        </p:spPr>
        <p:txBody>
          <a:bodyPr lIns="0" tIns="0" rIns="0" bIns="0" rtlCol="0" anchor="t">
            <a:spAutoFit/>
          </a:bodyPr>
          <a:lstStyle/>
          <a:p>
            <a:pPr algn="ctr">
              <a:lnSpc>
                <a:spcPts val="6319"/>
              </a:lnSpc>
              <a:spcBef>
                <a:spcPct val="0"/>
              </a:spcBef>
            </a:pPr>
            <a:r>
              <a:rPr lang="en-US" sz="4400" dirty="0" err="1">
                <a:solidFill>
                  <a:schemeClr val="accent6">
                    <a:lumMod val="75000"/>
                  </a:schemeClr>
                </a:solidFill>
                <a:ea typeface="Open Sauce"/>
                <a:cs typeface="Open Sauce"/>
                <a:sym typeface="Open Sauce"/>
              </a:rPr>
              <a:t>Inteligencia</a:t>
            </a:r>
            <a:r>
              <a:rPr lang="en-US" sz="4400" dirty="0">
                <a:solidFill>
                  <a:schemeClr val="accent6">
                    <a:lumMod val="75000"/>
                  </a:schemeClr>
                </a:solidFill>
                <a:ea typeface="Open Sauce"/>
                <a:cs typeface="Open Sauce"/>
                <a:sym typeface="Open Sauce"/>
              </a:rPr>
              <a:t> Artificial </a:t>
            </a:r>
            <a:r>
              <a:rPr lang="en-US" sz="4400" dirty="0" err="1">
                <a:solidFill>
                  <a:schemeClr val="accent6">
                    <a:lumMod val="75000"/>
                  </a:schemeClr>
                </a:solidFill>
                <a:ea typeface="Open Sauce"/>
                <a:cs typeface="Open Sauce"/>
                <a:sym typeface="Open Sauce"/>
              </a:rPr>
              <a:t>Generativa</a:t>
            </a:r>
            <a:endParaRPr lang="en-US" sz="4400" dirty="0">
              <a:solidFill>
                <a:schemeClr val="accent6">
                  <a:lumMod val="75000"/>
                </a:schemeClr>
              </a:solidFill>
              <a:ea typeface="Open Sauce"/>
              <a:cs typeface="Open Sauce"/>
              <a:sym typeface="Open Sauce"/>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991A61D-3C1D-4218-903E-CEB73A7A2BA1}"/>
              </a:ext>
            </a:extLst>
          </p:cNvPr>
          <p:cNvSpPr/>
          <p:nvPr/>
        </p:nvSpPr>
        <p:spPr>
          <a:xfrm>
            <a:off x="407654" y="1699299"/>
            <a:ext cx="1003018" cy="1003018"/>
          </a:xfrm>
          <a:custGeom>
            <a:avLst/>
            <a:gdLst/>
            <a:ahLst/>
            <a:cxnLst/>
            <a:rect l="l" t="t" r="r" b="b"/>
            <a:pathLst>
              <a:path w="1003018" h="1003018">
                <a:moveTo>
                  <a:pt x="0" y="0"/>
                </a:moveTo>
                <a:lnTo>
                  <a:pt x="1003019" y="0"/>
                </a:lnTo>
                <a:lnTo>
                  <a:pt x="1003019" y="1003018"/>
                </a:lnTo>
                <a:lnTo>
                  <a:pt x="0" y="1003018"/>
                </a:lnTo>
                <a:lnTo>
                  <a:pt x="0" y="0"/>
                </a:lnTo>
                <a:close/>
              </a:path>
            </a:pathLst>
          </a:custGeom>
          <a:blipFill>
            <a:blip r:embed="rId2"/>
            <a:stretch>
              <a:fillRect/>
            </a:stretch>
          </a:blipFill>
        </p:spPr>
      </p:sp>
      <p:grpSp>
        <p:nvGrpSpPr>
          <p:cNvPr id="5" name="Group 4">
            <a:extLst>
              <a:ext uri="{FF2B5EF4-FFF2-40B4-BE49-F238E27FC236}">
                <a16:creationId xmlns:a16="http://schemas.microsoft.com/office/drawing/2014/main" id="{62DC51AF-C16D-4C58-B51C-B118AB27B355}"/>
              </a:ext>
            </a:extLst>
          </p:cNvPr>
          <p:cNvGrpSpPr/>
          <p:nvPr/>
        </p:nvGrpSpPr>
        <p:grpSpPr>
          <a:xfrm>
            <a:off x="4842713" y="3344170"/>
            <a:ext cx="681539" cy="681539"/>
            <a:chOff x="0" y="0"/>
            <a:chExt cx="812800" cy="812800"/>
          </a:xfrm>
        </p:grpSpPr>
        <p:sp>
          <p:nvSpPr>
            <p:cNvPr id="6" name="Freeform 5">
              <a:extLst>
                <a:ext uri="{FF2B5EF4-FFF2-40B4-BE49-F238E27FC236}">
                  <a16:creationId xmlns:a16="http://schemas.microsoft.com/office/drawing/2014/main" id="{8F49320C-C1F4-4BF1-91D9-555B2FA6D7ED}"/>
                </a:ext>
              </a:extLst>
            </p:cNvPr>
            <p:cNvSpPr/>
            <p:nvPr/>
          </p:nvSpPr>
          <p:spPr>
            <a:xfrm>
              <a:off x="0" y="0"/>
              <a:ext cx="812800" cy="812800"/>
            </a:xfrm>
            <a:custGeom>
              <a:avLst/>
              <a:gdLst/>
              <a:ahLst/>
              <a:cxnLst/>
              <a:rect l="l" t="t" r="r" b="b"/>
              <a:pathLst>
                <a:path w="812800" h="812800">
                  <a:moveTo>
                    <a:pt x="406400" y="812800"/>
                  </a:moveTo>
                  <a:lnTo>
                    <a:pt x="0" y="406400"/>
                  </a:lnTo>
                  <a:lnTo>
                    <a:pt x="203200" y="406400"/>
                  </a:lnTo>
                  <a:lnTo>
                    <a:pt x="203200" y="0"/>
                  </a:lnTo>
                  <a:lnTo>
                    <a:pt x="609600" y="0"/>
                  </a:lnTo>
                  <a:lnTo>
                    <a:pt x="609600" y="406400"/>
                  </a:lnTo>
                  <a:lnTo>
                    <a:pt x="812800" y="406400"/>
                  </a:lnTo>
                  <a:lnTo>
                    <a:pt x="406400" y="812800"/>
                  </a:lnTo>
                  <a:close/>
                </a:path>
              </a:pathLst>
            </a:custGeom>
            <a:solidFill>
              <a:srgbClr val="FFC90D"/>
            </a:solidFill>
          </p:spPr>
        </p:sp>
        <p:sp>
          <p:nvSpPr>
            <p:cNvPr id="7" name="TextBox 6">
              <a:extLst>
                <a:ext uri="{FF2B5EF4-FFF2-40B4-BE49-F238E27FC236}">
                  <a16:creationId xmlns:a16="http://schemas.microsoft.com/office/drawing/2014/main" id="{8B090E38-3D64-4DE6-AB21-7604316C4699}"/>
                </a:ext>
              </a:extLst>
            </p:cNvPr>
            <p:cNvSpPr txBox="1"/>
            <p:nvPr/>
          </p:nvSpPr>
          <p:spPr>
            <a:xfrm>
              <a:off x="203200" y="-76200"/>
              <a:ext cx="406400" cy="787400"/>
            </a:xfrm>
            <a:prstGeom prst="rect">
              <a:avLst/>
            </a:prstGeom>
          </p:spPr>
          <p:txBody>
            <a:bodyPr lIns="50800" tIns="50800" rIns="50800" bIns="50800" rtlCol="0" anchor="ctr"/>
            <a:lstStyle/>
            <a:p>
              <a:pPr algn="ctr">
                <a:lnSpc>
                  <a:spcPts val="3623"/>
                </a:lnSpc>
              </a:pPr>
              <a:endParaRPr/>
            </a:p>
          </p:txBody>
        </p:sp>
      </p:grpSp>
      <p:grpSp>
        <p:nvGrpSpPr>
          <p:cNvPr id="8" name="Group 7">
            <a:extLst>
              <a:ext uri="{FF2B5EF4-FFF2-40B4-BE49-F238E27FC236}">
                <a16:creationId xmlns:a16="http://schemas.microsoft.com/office/drawing/2014/main" id="{6A9FE638-8BF6-478F-A576-A372576CEF66}"/>
              </a:ext>
            </a:extLst>
          </p:cNvPr>
          <p:cNvGrpSpPr/>
          <p:nvPr/>
        </p:nvGrpSpPr>
        <p:grpSpPr>
          <a:xfrm rot="-5400000">
            <a:off x="8462461" y="5450796"/>
            <a:ext cx="681539" cy="681539"/>
            <a:chOff x="0" y="0"/>
            <a:chExt cx="812800" cy="812800"/>
          </a:xfrm>
        </p:grpSpPr>
        <p:sp>
          <p:nvSpPr>
            <p:cNvPr id="9" name="Freeform 8">
              <a:extLst>
                <a:ext uri="{FF2B5EF4-FFF2-40B4-BE49-F238E27FC236}">
                  <a16:creationId xmlns:a16="http://schemas.microsoft.com/office/drawing/2014/main" id="{8D4177B5-6F29-42CC-BB3E-378BB84B0B69}"/>
                </a:ext>
              </a:extLst>
            </p:cNvPr>
            <p:cNvSpPr/>
            <p:nvPr/>
          </p:nvSpPr>
          <p:spPr>
            <a:xfrm>
              <a:off x="0" y="0"/>
              <a:ext cx="812800" cy="812800"/>
            </a:xfrm>
            <a:custGeom>
              <a:avLst/>
              <a:gdLst/>
              <a:ahLst/>
              <a:cxnLst/>
              <a:rect l="l" t="t" r="r" b="b"/>
              <a:pathLst>
                <a:path w="812800" h="812800">
                  <a:moveTo>
                    <a:pt x="406400" y="812800"/>
                  </a:moveTo>
                  <a:lnTo>
                    <a:pt x="0" y="406400"/>
                  </a:lnTo>
                  <a:lnTo>
                    <a:pt x="203200" y="406400"/>
                  </a:lnTo>
                  <a:lnTo>
                    <a:pt x="203200" y="0"/>
                  </a:lnTo>
                  <a:lnTo>
                    <a:pt x="609600" y="0"/>
                  </a:lnTo>
                  <a:lnTo>
                    <a:pt x="609600" y="406400"/>
                  </a:lnTo>
                  <a:lnTo>
                    <a:pt x="812800" y="406400"/>
                  </a:lnTo>
                  <a:lnTo>
                    <a:pt x="406400" y="812800"/>
                  </a:lnTo>
                  <a:close/>
                </a:path>
              </a:pathLst>
            </a:custGeom>
            <a:solidFill>
              <a:srgbClr val="FFC90D"/>
            </a:solidFill>
          </p:spPr>
        </p:sp>
        <p:sp>
          <p:nvSpPr>
            <p:cNvPr id="10" name="TextBox 9">
              <a:extLst>
                <a:ext uri="{FF2B5EF4-FFF2-40B4-BE49-F238E27FC236}">
                  <a16:creationId xmlns:a16="http://schemas.microsoft.com/office/drawing/2014/main" id="{ABF2005B-28FF-411E-AF2D-66D1127A79D2}"/>
                </a:ext>
              </a:extLst>
            </p:cNvPr>
            <p:cNvSpPr txBox="1"/>
            <p:nvPr/>
          </p:nvSpPr>
          <p:spPr>
            <a:xfrm>
              <a:off x="203200" y="-76200"/>
              <a:ext cx="406400" cy="787400"/>
            </a:xfrm>
            <a:prstGeom prst="rect">
              <a:avLst/>
            </a:prstGeom>
          </p:spPr>
          <p:txBody>
            <a:bodyPr lIns="50800" tIns="50800" rIns="50800" bIns="50800" rtlCol="0" anchor="ctr"/>
            <a:lstStyle/>
            <a:p>
              <a:pPr algn="ctr">
                <a:lnSpc>
                  <a:spcPts val="3623"/>
                </a:lnSpc>
              </a:pPr>
              <a:endParaRPr/>
            </a:p>
          </p:txBody>
        </p:sp>
      </p:grpSp>
      <p:sp>
        <p:nvSpPr>
          <p:cNvPr id="11" name="Freeform 10">
            <a:hlinkClick r:id="rId3" tooltip="https://www.napkin.ai"/>
            <a:extLst>
              <a:ext uri="{FF2B5EF4-FFF2-40B4-BE49-F238E27FC236}">
                <a16:creationId xmlns:a16="http://schemas.microsoft.com/office/drawing/2014/main" id="{CB705FC9-F983-42F0-8BB6-65A4D63024FF}"/>
              </a:ext>
            </a:extLst>
          </p:cNvPr>
          <p:cNvSpPr/>
          <p:nvPr/>
        </p:nvSpPr>
        <p:spPr>
          <a:xfrm>
            <a:off x="7998447" y="3344170"/>
            <a:ext cx="1547351" cy="1451309"/>
          </a:xfrm>
          <a:custGeom>
            <a:avLst/>
            <a:gdLst/>
            <a:ahLst/>
            <a:cxnLst/>
            <a:rect l="l" t="t" r="r" b="b"/>
            <a:pathLst>
              <a:path w="1547351" h="1451309">
                <a:moveTo>
                  <a:pt x="0" y="0"/>
                </a:moveTo>
                <a:lnTo>
                  <a:pt x="1547351" y="0"/>
                </a:lnTo>
                <a:lnTo>
                  <a:pt x="1547351" y="1451309"/>
                </a:lnTo>
                <a:lnTo>
                  <a:pt x="0" y="1451309"/>
                </a:lnTo>
                <a:lnTo>
                  <a:pt x="0" y="0"/>
                </a:lnTo>
                <a:close/>
              </a:path>
            </a:pathLst>
          </a:custGeom>
          <a:blipFill>
            <a:blip r:embed="rId4"/>
            <a:stretch>
              <a:fillRect/>
            </a:stretch>
          </a:blipFill>
        </p:spPr>
      </p:sp>
      <p:sp>
        <p:nvSpPr>
          <p:cNvPr id="12" name="Freeform 11">
            <a:extLst>
              <a:ext uri="{FF2B5EF4-FFF2-40B4-BE49-F238E27FC236}">
                <a16:creationId xmlns:a16="http://schemas.microsoft.com/office/drawing/2014/main" id="{1F9D83D5-65F7-41CC-8394-5C00D1AF6A7F}"/>
              </a:ext>
            </a:extLst>
          </p:cNvPr>
          <p:cNvSpPr/>
          <p:nvPr/>
        </p:nvSpPr>
        <p:spPr>
          <a:xfrm>
            <a:off x="10319371" y="2381446"/>
            <a:ext cx="7031923" cy="6686286"/>
          </a:xfrm>
          <a:custGeom>
            <a:avLst/>
            <a:gdLst/>
            <a:ahLst/>
            <a:cxnLst/>
            <a:rect l="l" t="t" r="r" b="b"/>
            <a:pathLst>
              <a:path w="7031923" h="6686286">
                <a:moveTo>
                  <a:pt x="0" y="0"/>
                </a:moveTo>
                <a:lnTo>
                  <a:pt x="7031923" y="0"/>
                </a:lnTo>
                <a:lnTo>
                  <a:pt x="7031923" y="6686286"/>
                </a:lnTo>
                <a:lnTo>
                  <a:pt x="0" y="6686286"/>
                </a:lnTo>
                <a:lnTo>
                  <a:pt x="0" y="0"/>
                </a:lnTo>
                <a:close/>
              </a:path>
            </a:pathLst>
          </a:custGeom>
          <a:blipFill>
            <a:blip r:embed="rId5"/>
            <a:stretch>
              <a:fillRect/>
            </a:stretch>
          </a:blipFill>
        </p:spPr>
      </p:sp>
      <p:sp>
        <p:nvSpPr>
          <p:cNvPr id="13" name="TextBox 12">
            <a:extLst>
              <a:ext uri="{FF2B5EF4-FFF2-40B4-BE49-F238E27FC236}">
                <a16:creationId xmlns:a16="http://schemas.microsoft.com/office/drawing/2014/main" id="{4C9FDC28-5617-4F89-920F-85FF023E289A}"/>
              </a:ext>
            </a:extLst>
          </p:cNvPr>
          <p:cNvSpPr txBox="1"/>
          <p:nvPr/>
        </p:nvSpPr>
        <p:spPr>
          <a:xfrm>
            <a:off x="4784926" y="306719"/>
            <a:ext cx="10018666" cy="674031"/>
          </a:xfrm>
          <a:prstGeom prst="rect">
            <a:avLst/>
          </a:prstGeom>
        </p:spPr>
        <p:txBody>
          <a:bodyPr lIns="0" tIns="0" rIns="0" bIns="0" rtlCol="0" anchor="t">
            <a:spAutoFit/>
          </a:bodyPr>
          <a:lstStyle/>
          <a:p>
            <a:pPr algn="ctr">
              <a:lnSpc>
                <a:spcPts val="5600"/>
              </a:lnSpc>
            </a:pPr>
            <a:r>
              <a:rPr lang="en-US" sz="4000" b="1" dirty="0" err="1">
                <a:solidFill>
                  <a:schemeClr val="accent6">
                    <a:lumMod val="75000"/>
                  </a:schemeClr>
                </a:solidFill>
                <a:ea typeface="Open Sans Bold"/>
                <a:cs typeface="Open Sans Bold"/>
                <a:sym typeface="Open Sans Bold"/>
              </a:rPr>
              <a:t>Ejemplo</a:t>
            </a:r>
            <a:r>
              <a:rPr lang="en-US" sz="4000" b="1" dirty="0">
                <a:solidFill>
                  <a:schemeClr val="accent6">
                    <a:lumMod val="75000"/>
                  </a:schemeClr>
                </a:solidFill>
                <a:ea typeface="Open Sans Bold"/>
                <a:cs typeface="Open Sans Bold"/>
                <a:sym typeface="Open Sans Bold"/>
              </a:rPr>
              <a:t> 1</a:t>
            </a:r>
          </a:p>
        </p:txBody>
      </p:sp>
      <p:sp>
        <p:nvSpPr>
          <p:cNvPr id="14" name="TextBox 13">
            <a:extLst>
              <a:ext uri="{FF2B5EF4-FFF2-40B4-BE49-F238E27FC236}">
                <a16:creationId xmlns:a16="http://schemas.microsoft.com/office/drawing/2014/main" id="{DDFE1977-4B5A-4D94-AAB4-5F5C0AB0FFDF}"/>
              </a:ext>
            </a:extLst>
          </p:cNvPr>
          <p:cNvSpPr txBox="1"/>
          <p:nvPr/>
        </p:nvSpPr>
        <p:spPr>
          <a:xfrm>
            <a:off x="1637438" y="1476767"/>
            <a:ext cx="6859911" cy="1154430"/>
          </a:xfrm>
          <a:prstGeom prst="rect">
            <a:avLst/>
          </a:prstGeom>
        </p:spPr>
        <p:txBody>
          <a:bodyPr lIns="0" tIns="0" rIns="0" bIns="0" rtlCol="0" anchor="t">
            <a:spAutoFit/>
          </a:bodyPr>
          <a:lstStyle/>
          <a:p>
            <a:pPr algn="ctr">
              <a:lnSpc>
                <a:spcPts val="4620"/>
              </a:lnSpc>
              <a:spcBef>
                <a:spcPct val="0"/>
              </a:spcBef>
            </a:pPr>
            <a:r>
              <a:rPr lang="en-US" sz="3300">
                <a:ea typeface="Open Sauce"/>
                <a:cs typeface="Open Sauce"/>
                <a:sym typeface="Open Sauce"/>
              </a:rPr>
              <a:t>¿Cuáles son los pasos del análisis exploratorio de datos?</a:t>
            </a:r>
          </a:p>
        </p:txBody>
      </p:sp>
      <p:sp>
        <p:nvSpPr>
          <p:cNvPr id="15" name="TextBox 14">
            <a:extLst>
              <a:ext uri="{FF2B5EF4-FFF2-40B4-BE49-F238E27FC236}">
                <a16:creationId xmlns:a16="http://schemas.microsoft.com/office/drawing/2014/main" id="{76BD8174-8678-4694-BFA5-EBC27DBFBB25}"/>
              </a:ext>
            </a:extLst>
          </p:cNvPr>
          <p:cNvSpPr txBox="1"/>
          <p:nvPr/>
        </p:nvSpPr>
        <p:spPr>
          <a:xfrm>
            <a:off x="1568899" y="4615390"/>
            <a:ext cx="6432054" cy="4275786"/>
          </a:xfrm>
          <a:prstGeom prst="rect">
            <a:avLst/>
          </a:prstGeom>
        </p:spPr>
        <p:txBody>
          <a:bodyPr lIns="0" tIns="0" rIns="0" bIns="0" rtlCol="0" anchor="t">
            <a:spAutoFit/>
          </a:bodyPr>
          <a:lstStyle/>
          <a:p>
            <a:pPr marL="647700" lvl="1" indent="-323850" algn="l">
              <a:lnSpc>
                <a:spcPts val="4200"/>
              </a:lnSpc>
              <a:buFont typeface="Arial"/>
              <a:buChar char="•"/>
            </a:pPr>
            <a:r>
              <a:rPr lang="en-US" sz="3000">
                <a:ea typeface="Open Sauce"/>
                <a:cs typeface="Open Sauce"/>
                <a:sym typeface="Open Sauce"/>
              </a:rPr>
              <a:t>Definición del objetivo</a:t>
            </a:r>
          </a:p>
          <a:p>
            <a:pPr marL="647700" lvl="1" indent="-323850" algn="l">
              <a:lnSpc>
                <a:spcPts val="4200"/>
              </a:lnSpc>
              <a:buFont typeface="Arial"/>
              <a:buChar char="•"/>
            </a:pPr>
            <a:r>
              <a:rPr lang="en-US" sz="3000">
                <a:ea typeface="Open Sauce"/>
                <a:cs typeface="Open Sauce"/>
                <a:sym typeface="Open Sauce"/>
              </a:rPr>
              <a:t>Revisión inicial de los datos</a:t>
            </a:r>
          </a:p>
          <a:p>
            <a:pPr marL="647700" lvl="1" indent="-323850" algn="l">
              <a:lnSpc>
                <a:spcPts val="4200"/>
              </a:lnSpc>
              <a:buFont typeface="Arial"/>
              <a:buChar char="•"/>
            </a:pPr>
            <a:r>
              <a:rPr lang="en-US" sz="3000">
                <a:ea typeface="Open Sauce"/>
                <a:cs typeface="Open Sauce"/>
                <a:sym typeface="Open Sauce"/>
              </a:rPr>
              <a:t>Limpieza de datos</a:t>
            </a:r>
          </a:p>
          <a:p>
            <a:pPr marL="647700" lvl="1" indent="-323850" algn="l">
              <a:lnSpc>
                <a:spcPts val="4200"/>
              </a:lnSpc>
              <a:buFont typeface="Arial"/>
              <a:buChar char="•"/>
            </a:pPr>
            <a:r>
              <a:rPr lang="en-US" sz="3000">
                <a:ea typeface="Open Sauce"/>
                <a:cs typeface="Open Sauce"/>
                <a:sym typeface="Open Sauce"/>
              </a:rPr>
              <a:t>Análisis univariante</a:t>
            </a:r>
          </a:p>
          <a:p>
            <a:pPr marL="647700" lvl="1" indent="-323850" algn="l">
              <a:lnSpc>
                <a:spcPts val="4200"/>
              </a:lnSpc>
              <a:buFont typeface="Arial"/>
              <a:buChar char="•"/>
            </a:pPr>
            <a:r>
              <a:rPr lang="en-US" sz="3000">
                <a:ea typeface="Open Sauce"/>
                <a:cs typeface="Open Sauce"/>
                <a:sym typeface="Open Sauce"/>
              </a:rPr>
              <a:t>Análisis bivariante</a:t>
            </a:r>
          </a:p>
          <a:p>
            <a:pPr marL="647700" lvl="1" indent="-323850" algn="l">
              <a:lnSpc>
                <a:spcPts val="4200"/>
              </a:lnSpc>
              <a:buFont typeface="Arial"/>
              <a:buChar char="•"/>
            </a:pPr>
            <a:r>
              <a:rPr lang="en-US" sz="3000">
                <a:ea typeface="Open Sauce"/>
                <a:cs typeface="Open Sauce"/>
                <a:sym typeface="Open Sauce"/>
              </a:rPr>
              <a:t>Análisis multivariante</a:t>
            </a:r>
          </a:p>
          <a:p>
            <a:pPr marL="647700" lvl="1" indent="-323850" algn="l">
              <a:lnSpc>
                <a:spcPts val="4200"/>
              </a:lnSpc>
              <a:buFont typeface="Arial"/>
              <a:buChar char="•"/>
            </a:pPr>
            <a:r>
              <a:rPr lang="en-US" sz="3000">
                <a:ea typeface="Open Sauce"/>
                <a:cs typeface="Open Sauce"/>
                <a:sym typeface="Open Sauce"/>
              </a:rPr>
              <a:t>Visualización avanzada</a:t>
            </a:r>
          </a:p>
          <a:p>
            <a:pPr marL="647700" lvl="1" indent="-323850" algn="l">
              <a:lnSpc>
                <a:spcPts val="4200"/>
              </a:lnSpc>
              <a:buFont typeface="Arial"/>
              <a:buChar char="•"/>
            </a:pPr>
            <a:r>
              <a:rPr lang="en-US" sz="3000">
                <a:ea typeface="Open Sauce"/>
                <a:cs typeface="Open Sauce"/>
                <a:sym typeface="Open Sauce"/>
              </a:rPr>
              <a:t>Documentación y conclusiones</a:t>
            </a:r>
          </a:p>
        </p:txBody>
      </p:sp>
    </p:spTree>
    <p:extLst>
      <p:ext uri="{BB962C8B-B14F-4D97-AF65-F5344CB8AC3E}">
        <p14:creationId xmlns:p14="http://schemas.microsoft.com/office/powerpoint/2010/main" val="4083230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12">
            <a:extLst>
              <a:ext uri="{FF2B5EF4-FFF2-40B4-BE49-F238E27FC236}">
                <a16:creationId xmlns:a16="http://schemas.microsoft.com/office/drawing/2014/main" id="{987744FC-89D8-46FD-A64C-67334E002522}"/>
              </a:ext>
            </a:extLst>
          </p:cNvPr>
          <p:cNvSpPr txBox="1"/>
          <p:nvPr/>
        </p:nvSpPr>
        <p:spPr>
          <a:xfrm>
            <a:off x="4191000" y="342900"/>
            <a:ext cx="10018666" cy="674031"/>
          </a:xfrm>
          <a:prstGeom prst="rect">
            <a:avLst/>
          </a:prstGeom>
        </p:spPr>
        <p:txBody>
          <a:bodyPr lIns="0" tIns="0" rIns="0" bIns="0" rtlCol="0" anchor="t">
            <a:spAutoFit/>
          </a:bodyPr>
          <a:lstStyle/>
          <a:p>
            <a:pPr algn="ctr">
              <a:lnSpc>
                <a:spcPts val="5600"/>
              </a:lnSpc>
            </a:pPr>
            <a:r>
              <a:rPr lang="en-US" sz="4000" b="1" dirty="0" err="1">
                <a:solidFill>
                  <a:schemeClr val="accent6">
                    <a:lumMod val="75000"/>
                  </a:schemeClr>
                </a:solidFill>
                <a:ea typeface="Open Sans Bold"/>
                <a:cs typeface="Open Sans Bold"/>
                <a:sym typeface="Open Sans Bold"/>
              </a:rPr>
              <a:t>Ejemplo</a:t>
            </a:r>
            <a:r>
              <a:rPr lang="en-US" sz="4000" b="1" dirty="0">
                <a:solidFill>
                  <a:schemeClr val="accent6">
                    <a:lumMod val="75000"/>
                  </a:schemeClr>
                </a:solidFill>
                <a:ea typeface="Open Sans Bold"/>
                <a:cs typeface="Open Sans Bold"/>
                <a:sym typeface="Open Sans Bold"/>
              </a:rPr>
              <a:t> 2</a:t>
            </a:r>
          </a:p>
        </p:txBody>
      </p:sp>
      <p:sp>
        <p:nvSpPr>
          <p:cNvPr id="6" name="CuadroTexto 5">
            <a:extLst>
              <a:ext uri="{FF2B5EF4-FFF2-40B4-BE49-F238E27FC236}">
                <a16:creationId xmlns:a16="http://schemas.microsoft.com/office/drawing/2014/main" id="{8E76E94E-086B-4C35-8FCB-378184A08987}"/>
              </a:ext>
            </a:extLst>
          </p:cNvPr>
          <p:cNvSpPr txBox="1"/>
          <p:nvPr/>
        </p:nvSpPr>
        <p:spPr>
          <a:xfrm>
            <a:off x="3581400" y="3848100"/>
            <a:ext cx="11887200" cy="2062103"/>
          </a:xfrm>
          <a:prstGeom prst="rect">
            <a:avLst/>
          </a:prstGeom>
          <a:noFill/>
        </p:spPr>
        <p:txBody>
          <a:bodyPr wrap="square">
            <a:spAutoFit/>
          </a:bodyPr>
          <a:lstStyle/>
          <a:p>
            <a:pPr algn="just" rtl="0"/>
            <a:r>
              <a:rPr lang="es-MX" sz="3200" dirty="0"/>
              <a:t>Actúa como un consultor en Sistemas de Gestión Energética en México. Explica la norma ISO 50001 a directivos de una empresa industrial mexicana, usando lenguaje claro y no técnico.</a:t>
            </a:r>
          </a:p>
          <a:p>
            <a:pPr algn="just" rtl="0"/>
            <a:r>
              <a:rPr lang="es-MX" sz="3200" dirty="0"/>
              <a:t>Genera los </a:t>
            </a:r>
            <a:r>
              <a:rPr lang="es-MX" sz="3200" dirty="0" err="1"/>
              <a:t>items</a:t>
            </a:r>
            <a:r>
              <a:rPr lang="es-MX" sz="3200" dirty="0"/>
              <a:t> que se deben tener en cuenta en la normal </a:t>
            </a:r>
            <a:r>
              <a:rPr lang="es-MX" sz="3200" dirty="0" err="1"/>
              <a:t>iso</a:t>
            </a:r>
            <a:r>
              <a:rPr lang="es-MX" sz="3200" dirty="0"/>
              <a:t> 50001</a:t>
            </a:r>
          </a:p>
        </p:txBody>
      </p:sp>
    </p:spTree>
    <p:extLst>
      <p:ext uri="{BB962C8B-B14F-4D97-AF65-F5344CB8AC3E}">
        <p14:creationId xmlns:p14="http://schemas.microsoft.com/office/powerpoint/2010/main" val="2182050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32756" y="4480560"/>
            <a:ext cx="7811707" cy="1359346"/>
          </a:xfrm>
          <a:prstGeom prst="rect">
            <a:avLst/>
          </a:prstGeom>
        </p:spPr>
        <p:txBody>
          <a:bodyPr lIns="0" tIns="0" rIns="0" bIns="0" rtlCol="0" anchor="t">
            <a:spAutoFit/>
          </a:bodyPr>
          <a:lstStyle/>
          <a:p>
            <a:pPr algn="ctr">
              <a:lnSpc>
                <a:spcPts val="5309"/>
              </a:lnSpc>
            </a:pPr>
            <a:r>
              <a:rPr lang="en-US" sz="4500" dirty="0">
                <a:solidFill>
                  <a:srgbClr val="7030A0"/>
                </a:solidFill>
                <a:ea typeface="Open Sauce"/>
                <a:cs typeface="Open Sauce"/>
                <a:sym typeface="Open Sauce"/>
              </a:rPr>
              <a:t>Gamma</a:t>
            </a:r>
            <a:r>
              <a:rPr lang="en-US" sz="4500" dirty="0">
                <a:solidFill>
                  <a:schemeClr val="accent6">
                    <a:lumMod val="75000"/>
                  </a:schemeClr>
                </a:solidFill>
                <a:ea typeface="Open Sauce"/>
                <a:cs typeface="Open Sauce"/>
                <a:sym typeface="Open Sauce"/>
              </a:rPr>
              <a:t>: Para </a:t>
            </a:r>
            <a:r>
              <a:rPr lang="en-US" sz="4500" dirty="0" err="1">
                <a:solidFill>
                  <a:schemeClr val="accent6">
                    <a:lumMod val="75000"/>
                  </a:schemeClr>
                </a:solidFill>
                <a:ea typeface="Open Sauce"/>
                <a:cs typeface="Open Sauce"/>
                <a:sym typeface="Open Sauce"/>
              </a:rPr>
              <a:t>hacer</a:t>
            </a:r>
            <a:r>
              <a:rPr lang="en-US" sz="4500" dirty="0">
                <a:solidFill>
                  <a:schemeClr val="accent6">
                    <a:lumMod val="75000"/>
                  </a:schemeClr>
                </a:solidFill>
                <a:ea typeface="Open Sauce"/>
                <a:cs typeface="Open Sauce"/>
                <a:sym typeface="Open Sauce"/>
              </a:rPr>
              <a:t> </a:t>
            </a:r>
            <a:r>
              <a:rPr lang="en-US" sz="4500" dirty="0" err="1">
                <a:solidFill>
                  <a:schemeClr val="accent6">
                    <a:lumMod val="75000"/>
                  </a:schemeClr>
                </a:solidFill>
                <a:ea typeface="Open Sauce"/>
                <a:cs typeface="Open Sauce"/>
                <a:sym typeface="Open Sauce"/>
              </a:rPr>
              <a:t>presentaciones</a:t>
            </a:r>
            <a:endParaRPr lang="en-US" sz="4500" b="1" dirty="0">
              <a:solidFill>
                <a:schemeClr val="accent6">
                  <a:lumMod val="75000"/>
                </a:schemeClr>
              </a:solidFill>
              <a:ea typeface="Open Sauce Bold"/>
              <a:cs typeface="Open Sauce Bold"/>
              <a:sym typeface="Open Sauce Bold"/>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extLst>
      <p:ext uri="{BB962C8B-B14F-4D97-AF65-F5344CB8AC3E}">
        <p14:creationId xmlns:p14="http://schemas.microsoft.com/office/powerpoint/2010/main" val="33416079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44EFDFBC-C3A8-46BB-A8DF-1EC2E38455A0}"/>
              </a:ext>
            </a:extLst>
          </p:cNvPr>
          <p:cNvSpPr txBox="1"/>
          <p:nvPr/>
        </p:nvSpPr>
        <p:spPr>
          <a:xfrm>
            <a:off x="8229600" y="1028700"/>
            <a:ext cx="3266786" cy="712456"/>
          </a:xfrm>
          <a:prstGeom prst="rect">
            <a:avLst/>
          </a:prstGeom>
        </p:spPr>
        <p:txBody>
          <a:bodyPr lIns="0" tIns="0" rIns="0" bIns="0" rtlCol="0" anchor="t">
            <a:spAutoFit/>
          </a:bodyPr>
          <a:lstStyle/>
          <a:p>
            <a:pPr algn="ctr">
              <a:lnSpc>
                <a:spcPts val="5880"/>
              </a:lnSpc>
            </a:pPr>
            <a:r>
              <a:rPr lang="en-US" sz="4200" b="1" dirty="0">
                <a:ea typeface="Open Sans Bold"/>
                <a:cs typeface="Open Sans Bold"/>
                <a:sym typeface="Open Sans Bold"/>
              </a:rPr>
              <a:t>Gamma</a:t>
            </a:r>
          </a:p>
        </p:txBody>
      </p:sp>
      <p:sp>
        <p:nvSpPr>
          <p:cNvPr id="5" name="TextBox 5">
            <a:extLst>
              <a:ext uri="{FF2B5EF4-FFF2-40B4-BE49-F238E27FC236}">
                <a16:creationId xmlns:a16="http://schemas.microsoft.com/office/drawing/2014/main" id="{73A0C509-1BC0-401E-A620-0FB20C95FAA5}"/>
              </a:ext>
            </a:extLst>
          </p:cNvPr>
          <p:cNvSpPr txBox="1"/>
          <p:nvPr/>
        </p:nvSpPr>
        <p:spPr>
          <a:xfrm>
            <a:off x="1295400" y="4762500"/>
            <a:ext cx="5867400" cy="1917000"/>
          </a:xfrm>
          <a:prstGeom prst="rect">
            <a:avLst/>
          </a:prstGeom>
        </p:spPr>
        <p:txBody>
          <a:bodyPr wrap="square" lIns="0" tIns="0" rIns="0" bIns="0" rtlCol="0" anchor="t">
            <a:spAutoFit/>
          </a:bodyPr>
          <a:lstStyle/>
          <a:p>
            <a:pPr algn="ctr">
              <a:lnSpc>
                <a:spcPts val="5074"/>
              </a:lnSpc>
            </a:pPr>
            <a:r>
              <a:rPr lang="en-US" sz="3499" dirty="0">
                <a:ea typeface="Open Sauce"/>
                <a:cs typeface="Open Sauce"/>
                <a:sym typeface="Open Sauce"/>
              </a:rPr>
              <a:t>Gamma es una </a:t>
            </a:r>
            <a:r>
              <a:rPr lang="en-US" sz="3499" dirty="0" err="1">
                <a:ea typeface="Open Sauce"/>
                <a:cs typeface="Open Sauce"/>
                <a:sym typeface="Open Sauce"/>
              </a:rPr>
              <a:t>herramienta</a:t>
            </a:r>
            <a:r>
              <a:rPr lang="en-US" sz="3499" dirty="0">
                <a:ea typeface="Open Sauce"/>
                <a:cs typeface="Open Sauce"/>
                <a:sym typeface="Open Sauce"/>
              </a:rPr>
              <a:t> de </a:t>
            </a:r>
            <a:r>
              <a:rPr lang="en-US" sz="3499" dirty="0" err="1">
                <a:ea typeface="Open Sauce"/>
                <a:cs typeface="Open Sauce"/>
                <a:sym typeface="Open Sauce"/>
              </a:rPr>
              <a:t>Inteligencia</a:t>
            </a:r>
            <a:r>
              <a:rPr lang="en-US" sz="3499" dirty="0">
                <a:ea typeface="Open Sauce"/>
                <a:cs typeface="Open Sauce"/>
                <a:sym typeface="Open Sauce"/>
              </a:rPr>
              <a:t> Artificial para </a:t>
            </a:r>
            <a:r>
              <a:rPr lang="en-US" sz="3499" dirty="0" err="1">
                <a:ea typeface="Open Sauce"/>
                <a:cs typeface="Open Sauce"/>
                <a:sym typeface="Open Sauce"/>
              </a:rPr>
              <a:t>crear</a:t>
            </a:r>
            <a:r>
              <a:rPr lang="en-US" sz="3499" dirty="0">
                <a:ea typeface="Open Sauce"/>
                <a:cs typeface="Open Sauce"/>
                <a:sym typeface="Open Sauce"/>
              </a:rPr>
              <a:t> </a:t>
            </a:r>
            <a:r>
              <a:rPr lang="en-US" sz="3499" dirty="0" err="1">
                <a:ea typeface="Open Sauce"/>
                <a:cs typeface="Open Sauce"/>
                <a:sym typeface="Open Sauce"/>
              </a:rPr>
              <a:t>presentaciones</a:t>
            </a:r>
            <a:r>
              <a:rPr lang="en-US" sz="3499" dirty="0">
                <a:ea typeface="Open Sauce"/>
                <a:cs typeface="Open Sauce"/>
                <a:sym typeface="Open Sauce"/>
              </a:rPr>
              <a:t> y </a:t>
            </a:r>
            <a:r>
              <a:rPr lang="en-US" sz="3499" dirty="0" err="1">
                <a:ea typeface="Open Sauce"/>
                <a:cs typeface="Open Sauce"/>
                <a:sym typeface="Open Sauce"/>
              </a:rPr>
              <a:t>documentos</a:t>
            </a:r>
            <a:r>
              <a:rPr lang="en-US" sz="3499" dirty="0">
                <a:ea typeface="Open Sauce"/>
                <a:cs typeface="Open Sauce"/>
                <a:sym typeface="Open Sauce"/>
              </a:rPr>
              <a:t>.</a:t>
            </a:r>
          </a:p>
        </p:txBody>
      </p:sp>
      <p:sp>
        <p:nvSpPr>
          <p:cNvPr id="6" name="TextBox 4">
            <a:extLst>
              <a:ext uri="{FF2B5EF4-FFF2-40B4-BE49-F238E27FC236}">
                <a16:creationId xmlns:a16="http://schemas.microsoft.com/office/drawing/2014/main" id="{39FD5F88-CFD4-485E-A067-637CAAD76B34}"/>
              </a:ext>
            </a:extLst>
          </p:cNvPr>
          <p:cNvSpPr txBox="1"/>
          <p:nvPr/>
        </p:nvSpPr>
        <p:spPr>
          <a:xfrm>
            <a:off x="12877800" y="2266234"/>
            <a:ext cx="3266786" cy="712456"/>
          </a:xfrm>
          <a:prstGeom prst="rect">
            <a:avLst/>
          </a:prstGeom>
        </p:spPr>
        <p:txBody>
          <a:bodyPr lIns="0" tIns="0" rIns="0" bIns="0" rtlCol="0" anchor="t">
            <a:spAutoFit/>
          </a:bodyPr>
          <a:lstStyle/>
          <a:p>
            <a:pPr algn="ctr">
              <a:lnSpc>
                <a:spcPts val="5880"/>
              </a:lnSpc>
            </a:pPr>
            <a:r>
              <a:rPr lang="en-US" sz="4200" b="1" dirty="0" err="1">
                <a:solidFill>
                  <a:schemeClr val="accent6">
                    <a:lumMod val="75000"/>
                  </a:schemeClr>
                </a:solidFill>
                <a:ea typeface="Open Sans Bold"/>
                <a:cs typeface="Open Sans Bold"/>
                <a:sym typeface="Open Sans Bold"/>
              </a:rPr>
              <a:t>Ejercicio</a:t>
            </a:r>
            <a:endParaRPr lang="en-US" sz="4200" b="1" dirty="0">
              <a:solidFill>
                <a:schemeClr val="accent6">
                  <a:lumMod val="75000"/>
                </a:schemeClr>
              </a:solidFill>
              <a:ea typeface="Open Sans Bold"/>
              <a:cs typeface="Open Sans Bold"/>
              <a:sym typeface="Open Sans Bold"/>
            </a:endParaRPr>
          </a:p>
        </p:txBody>
      </p:sp>
      <p:sp>
        <p:nvSpPr>
          <p:cNvPr id="7" name="TextBox 3">
            <a:extLst>
              <a:ext uri="{FF2B5EF4-FFF2-40B4-BE49-F238E27FC236}">
                <a16:creationId xmlns:a16="http://schemas.microsoft.com/office/drawing/2014/main" id="{8160B4E2-6B1D-460D-9934-52D4E663FC73}"/>
              </a:ext>
            </a:extLst>
          </p:cNvPr>
          <p:cNvSpPr txBox="1"/>
          <p:nvPr/>
        </p:nvSpPr>
        <p:spPr>
          <a:xfrm>
            <a:off x="10439400" y="3924300"/>
            <a:ext cx="6777244" cy="4355680"/>
          </a:xfrm>
          <a:prstGeom prst="rect">
            <a:avLst/>
          </a:prstGeom>
        </p:spPr>
        <p:txBody>
          <a:bodyPr wrap="square" lIns="0" tIns="0" rIns="0" bIns="0" rtlCol="0" anchor="t">
            <a:spAutoFit/>
          </a:bodyPr>
          <a:lstStyle/>
          <a:p>
            <a:pPr marL="755641" lvl="1" indent="-377820" algn="just">
              <a:lnSpc>
                <a:spcPct val="150000"/>
              </a:lnSpc>
              <a:buAutoNum type="arabicPeriod"/>
            </a:pPr>
            <a:r>
              <a:rPr lang="en-US" sz="3200" dirty="0" err="1">
                <a:ea typeface="Open Sauce"/>
                <a:cs typeface="Open Sauce"/>
                <a:sym typeface="Open Sauce"/>
              </a:rPr>
              <a:t>Seleccionar</a:t>
            </a:r>
            <a:r>
              <a:rPr lang="en-US" sz="3200" dirty="0">
                <a:ea typeface="Open Sauce"/>
                <a:cs typeface="Open Sauce"/>
                <a:sym typeface="Open Sauce"/>
              </a:rPr>
              <a:t> un </a:t>
            </a:r>
            <a:r>
              <a:rPr lang="en-US" sz="3200" dirty="0" err="1">
                <a:ea typeface="Open Sauce"/>
                <a:cs typeface="Open Sauce"/>
                <a:sym typeface="Open Sauce"/>
              </a:rPr>
              <a:t>tema</a:t>
            </a:r>
            <a:r>
              <a:rPr lang="en-US" sz="3200" dirty="0">
                <a:ea typeface="Open Sauce"/>
                <a:cs typeface="Open Sauce"/>
                <a:sym typeface="Open Sauce"/>
              </a:rPr>
              <a:t> (ISO 50001)</a:t>
            </a:r>
          </a:p>
          <a:p>
            <a:pPr marL="755641" lvl="1" indent="-377820" algn="just">
              <a:lnSpc>
                <a:spcPct val="150000"/>
              </a:lnSpc>
              <a:buAutoNum type="arabicPeriod"/>
            </a:pPr>
            <a:r>
              <a:rPr lang="en-US" sz="3200" dirty="0" err="1">
                <a:ea typeface="Open Sauce"/>
                <a:cs typeface="Open Sauce"/>
                <a:sym typeface="Open Sauce"/>
              </a:rPr>
              <a:t>Pídele</a:t>
            </a:r>
            <a:r>
              <a:rPr lang="en-US" sz="3200" dirty="0">
                <a:ea typeface="Open Sauce"/>
                <a:cs typeface="Open Sauce"/>
                <a:sym typeface="Open Sauce"/>
              </a:rPr>
              <a:t> a </a:t>
            </a:r>
            <a:r>
              <a:rPr lang="en-US" sz="3200" dirty="0" err="1">
                <a:ea typeface="Open Sauce"/>
                <a:cs typeface="Open Sauce"/>
                <a:sym typeface="Open Sauce"/>
              </a:rPr>
              <a:t>chatgpt</a:t>
            </a:r>
            <a:r>
              <a:rPr lang="en-US" sz="3200" dirty="0">
                <a:ea typeface="Open Sauce"/>
                <a:cs typeface="Open Sauce"/>
                <a:sym typeface="Open Sauce"/>
              </a:rPr>
              <a:t> o </a:t>
            </a:r>
            <a:r>
              <a:rPr lang="en-US" sz="3200" dirty="0" err="1">
                <a:ea typeface="Open Sauce"/>
                <a:cs typeface="Open Sauce"/>
                <a:sym typeface="Open Sauce"/>
              </a:rPr>
              <a:t>gemini</a:t>
            </a:r>
            <a:r>
              <a:rPr lang="en-US" sz="3200" dirty="0">
                <a:ea typeface="Open Sauce"/>
                <a:cs typeface="Open Sauce"/>
                <a:sym typeface="Open Sauce"/>
              </a:rPr>
              <a:t> que </a:t>
            </a:r>
            <a:r>
              <a:rPr lang="en-US" sz="3200" dirty="0" err="1">
                <a:ea typeface="Open Sauce"/>
                <a:cs typeface="Open Sauce"/>
                <a:sym typeface="Open Sauce"/>
              </a:rPr>
              <a:t>te</a:t>
            </a:r>
            <a:r>
              <a:rPr lang="en-US" sz="3200" dirty="0">
                <a:ea typeface="Open Sauce"/>
                <a:cs typeface="Open Sauce"/>
                <a:sym typeface="Open Sauce"/>
              </a:rPr>
              <a:t> </a:t>
            </a:r>
            <a:r>
              <a:rPr lang="en-US" sz="3200" dirty="0" err="1">
                <a:ea typeface="Open Sauce"/>
                <a:cs typeface="Open Sauce"/>
                <a:sym typeface="Open Sauce"/>
              </a:rPr>
              <a:t>haga</a:t>
            </a:r>
            <a:r>
              <a:rPr lang="en-US" sz="3200" dirty="0">
                <a:ea typeface="Open Sauce"/>
                <a:cs typeface="Open Sauce"/>
                <a:sym typeface="Open Sauce"/>
              </a:rPr>
              <a:t> un prompt para </a:t>
            </a:r>
            <a:r>
              <a:rPr lang="en-US" sz="3200" dirty="0" err="1">
                <a:ea typeface="Open Sauce"/>
                <a:cs typeface="Open Sauce"/>
                <a:sym typeface="Open Sauce"/>
              </a:rPr>
              <a:t>desarrollar</a:t>
            </a:r>
            <a:r>
              <a:rPr lang="en-US" sz="3200" dirty="0">
                <a:ea typeface="Open Sauce"/>
                <a:cs typeface="Open Sauce"/>
                <a:sym typeface="Open Sauce"/>
              </a:rPr>
              <a:t> una </a:t>
            </a:r>
            <a:r>
              <a:rPr lang="en-US" sz="3200" dirty="0" err="1">
                <a:ea typeface="Open Sauce"/>
                <a:cs typeface="Open Sauce"/>
                <a:sym typeface="Open Sauce"/>
              </a:rPr>
              <a:t>presentación</a:t>
            </a:r>
            <a:r>
              <a:rPr lang="en-US" sz="3200" dirty="0">
                <a:ea typeface="Open Sauce"/>
                <a:cs typeface="Open Sauce"/>
                <a:sym typeface="Open Sauce"/>
              </a:rPr>
              <a:t> </a:t>
            </a:r>
            <a:r>
              <a:rPr lang="en-US" sz="3200" dirty="0" err="1">
                <a:ea typeface="Open Sauce"/>
                <a:cs typeface="Open Sauce"/>
                <a:sym typeface="Open Sauce"/>
              </a:rPr>
              <a:t>en</a:t>
            </a:r>
            <a:r>
              <a:rPr lang="en-US" sz="3200" dirty="0">
                <a:ea typeface="Open Sauce"/>
                <a:cs typeface="Open Sauce"/>
                <a:sym typeface="Open Sauce"/>
              </a:rPr>
              <a:t> Gamma</a:t>
            </a:r>
          </a:p>
          <a:p>
            <a:pPr marL="755641" lvl="1" indent="-377820" algn="just">
              <a:lnSpc>
                <a:spcPct val="150000"/>
              </a:lnSpc>
              <a:buAutoNum type="arabicPeriod"/>
            </a:pPr>
            <a:r>
              <a:rPr lang="en-US" sz="3200" dirty="0" err="1">
                <a:ea typeface="Open Sauce"/>
                <a:cs typeface="Open Sauce"/>
                <a:sym typeface="Open Sauce"/>
              </a:rPr>
              <a:t>Ingresa</a:t>
            </a:r>
            <a:r>
              <a:rPr lang="en-US" sz="3200" dirty="0">
                <a:ea typeface="Open Sauce"/>
                <a:cs typeface="Open Sauce"/>
                <a:sym typeface="Open Sauce"/>
              </a:rPr>
              <a:t> </a:t>
            </a:r>
            <a:r>
              <a:rPr lang="en-US" sz="3200" dirty="0" err="1">
                <a:ea typeface="Open Sauce"/>
                <a:cs typeface="Open Sauce"/>
                <a:sym typeface="Open Sauce"/>
              </a:rPr>
              <a:t>el</a:t>
            </a:r>
            <a:r>
              <a:rPr lang="en-US" sz="3200" dirty="0">
                <a:ea typeface="Open Sauce"/>
                <a:cs typeface="Open Sauce"/>
                <a:sym typeface="Open Sauce"/>
              </a:rPr>
              <a:t> prompt </a:t>
            </a:r>
            <a:r>
              <a:rPr lang="en-US" sz="3200" dirty="0" err="1">
                <a:ea typeface="Open Sauce"/>
                <a:cs typeface="Open Sauce"/>
                <a:sym typeface="Open Sauce"/>
              </a:rPr>
              <a:t>en</a:t>
            </a:r>
            <a:r>
              <a:rPr lang="en-US" sz="3200" dirty="0">
                <a:ea typeface="Open Sauce"/>
                <a:cs typeface="Open Sauce"/>
                <a:sym typeface="Open Sauce"/>
              </a:rPr>
              <a:t> Gamma</a:t>
            </a:r>
          </a:p>
          <a:p>
            <a:pPr marL="755641" lvl="1" indent="-377820" algn="just">
              <a:lnSpc>
                <a:spcPct val="150000"/>
              </a:lnSpc>
              <a:buAutoNum type="arabicPeriod"/>
            </a:pPr>
            <a:r>
              <a:rPr lang="en-US" sz="3200" dirty="0" err="1">
                <a:ea typeface="Open Sauce"/>
                <a:cs typeface="Open Sauce"/>
                <a:sym typeface="Open Sauce"/>
              </a:rPr>
              <a:t>Revisa</a:t>
            </a:r>
            <a:r>
              <a:rPr lang="en-US" sz="3200" dirty="0">
                <a:ea typeface="Open Sauce"/>
                <a:cs typeface="Open Sauce"/>
                <a:sym typeface="Open Sauce"/>
              </a:rPr>
              <a:t> </a:t>
            </a:r>
            <a:r>
              <a:rPr lang="en-US" sz="3200" dirty="0" err="1">
                <a:ea typeface="Open Sauce"/>
                <a:cs typeface="Open Sauce"/>
                <a:sym typeface="Open Sauce"/>
              </a:rPr>
              <a:t>el</a:t>
            </a:r>
            <a:r>
              <a:rPr lang="en-US" sz="3200" dirty="0">
                <a:ea typeface="Open Sauce"/>
                <a:cs typeface="Open Sauce"/>
                <a:sym typeface="Open Sauce"/>
              </a:rPr>
              <a:t> </a:t>
            </a:r>
            <a:r>
              <a:rPr lang="en-US" sz="3200" dirty="0" err="1">
                <a:ea typeface="Open Sauce"/>
                <a:cs typeface="Open Sauce"/>
                <a:sym typeface="Open Sauce"/>
              </a:rPr>
              <a:t>resultado</a:t>
            </a:r>
            <a:endParaRPr lang="en-US" sz="3200" dirty="0">
              <a:ea typeface="Open Sauce"/>
              <a:cs typeface="Open Sauce"/>
              <a:sym typeface="Open Sauce"/>
            </a:endParaRPr>
          </a:p>
        </p:txBody>
      </p:sp>
      <p:pic>
        <p:nvPicPr>
          <p:cNvPr id="9" name="Imagen 8">
            <a:extLst>
              <a:ext uri="{FF2B5EF4-FFF2-40B4-BE49-F238E27FC236}">
                <a16:creationId xmlns:a16="http://schemas.microsoft.com/office/drawing/2014/main" id="{D675FAE4-AFDD-4A53-982B-E1E3A1211174}"/>
              </a:ext>
            </a:extLst>
          </p:cNvPr>
          <p:cNvPicPr>
            <a:picLocks noChangeAspect="1"/>
          </p:cNvPicPr>
          <p:nvPr/>
        </p:nvPicPr>
        <p:blipFill>
          <a:blip r:embed="rId2"/>
          <a:stretch>
            <a:fillRect/>
          </a:stretch>
        </p:blipFill>
        <p:spPr>
          <a:xfrm>
            <a:off x="6033930" y="1104900"/>
            <a:ext cx="2257740" cy="733527"/>
          </a:xfrm>
          <a:prstGeom prst="rect">
            <a:avLst/>
          </a:prstGeom>
        </p:spPr>
      </p:pic>
    </p:spTree>
    <p:extLst>
      <p:ext uri="{BB962C8B-B14F-4D97-AF65-F5344CB8AC3E}">
        <p14:creationId xmlns:p14="http://schemas.microsoft.com/office/powerpoint/2010/main" val="35911373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32756" y="4480560"/>
            <a:ext cx="7811707" cy="1359346"/>
          </a:xfrm>
          <a:prstGeom prst="rect">
            <a:avLst/>
          </a:prstGeom>
        </p:spPr>
        <p:txBody>
          <a:bodyPr lIns="0" tIns="0" rIns="0" bIns="0" rtlCol="0" anchor="t">
            <a:spAutoFit/>
          </a:bodyPr>
          <a:lstStyle/>
          <a:p>
            <a:pPr algn="ctr">
              <a:lnSpc>
                <a:spcPts val="5309"/>
              </a:lnSpc>
            </a:pPr>
            <a:r>
              <a:rPr lang="en-US" sz="4500" dirty="0" err="1">
                <a:solidFill>
                  <a:schemeClr val="accent6">
                    <a:lumMod val="75000"/>
                  </a:schemeClr>
                </a:solidFill>
                <a:ea typeface="Open Sauce"/>
                <a:cs typeface="Open Sauce"/>
                <a:sym typeface="Open Sauce"/>
              </a:rPr>
              <a:t>Perfeccionando</a:t>
            </a:r>
            <a:r>
              <a:rPr lang="en-US" sz="4500" dirty="0">
                <a:solidFill>
                  <a:schemeClr val="accent6">
                    <a:lumMod val="75000"/>
                  </a:schemeClr>
                </a:solidFill>
                <a:ea typeface="Open Sauce"/>
                <a:cs typeface="Open Sauce"/>
                <a:sym typeface="Open Sauce"/>
              </a:rPr>
              <a:t> un Prompt</a:t>
            </a:r>
          </a:p>
          <a:p>
            <a:pPr algn="ctr">
              <a:lnSpc>
                <a:spcPts val="5309"/>
              </a:lnSpc>
              <a:spcBef>
                <a:spcPct val="0"/>
              </a:spcBef>
            </a:pPr>
            <a:r>
              <a:rPr lang="en-US" sz="4500" b="1" dirty="0">
                <a:solidFill>
                  <a:schemeClr val="accent6">
                    <a:lumMod val="75000"/>
                  </a:schemeClr>
                </a:solidFill>
                <a:ea typeface="Open Sauce Bold"/>
                <a:cs typeface="Open Sauce Bold"/>
                <a:sym typeface="Open Sauce Bold"/>
              </a:rPr>
              <a:t>Directrices y </a:t>
            </a:r>
            <a:r>
              <a:rPr lang="en-US" sz="4500" b="1" dirty="0" err="1">
                <a:solidFill>
                  <a:schemeClr val="accent6">
                    <a:lumMod val="75000"/>
                  </a:schemeClr>
                </a:solidFill>
                <a:ea typeface="Open Sauce Bold"/>
                <a:cs typeface="Open Sauce Bold"/>
                <a:sym typeface="Open Sauce Bold"/>
              </a:rPr>
              <a:t>Restricciones</a:t>
            </a:r>
            <a:endParaRPr lang="en-US" sz="4500" b="1" dirty="0">
              <a:solidFill>
                <a:schemeClr val="accent6">
                  <a:lumMod val="75000"/>
                </a:schemeClr>
              </a:solidFill>
              <a:ea typeface="Open Sauce Bold"/>
              <a:cs typeface="Open Sauce Bold"/>
              <a:sym typeface="Open Sauce Bold"/>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1684694" y="571500"/>
            <a:ext cx="14918612" cy="636905"/>
          </a:xfrm>
          <a:prstGeom prst="rect">
            <a:avLst/>
          </a:prstGeom>
        </p:spPr>
        <p:txBody>
          <a:bodyPr lIns="0" tIns="0" rIns="0" bIns="0" rtlCol="0" anchor="t">
            <a:spAutoFit/>
          </a:bodyPr>
          <a:lstStyle/>
          <a:p>
            <a:pPr algn="ctr">
              <a:lnSpc>
                <a:spcPts val="5320"/>
              </a:lnSpc>
            </a:pPr>
            <a:r>
              <a:rPr lang="en-US" sz="3800" b="1" dirty="0">
                <a:solidFill>
                  <a:schemeClr val="accent6">
                    <a:lumMod val="75000"/>
                  </a:schemeClr>
                </a:solidFill>
                <a:ea typeface="Open Sauce Bold"/>
                <a:cs typeface="Open Sauce Bold"/>
                <a:sym typeface="Open Sauce Bold"/>
              </a:rPr>
              <a:t>¿Por </a:t>
            </a:r>
            <a:r>
              <a:rPr lang="en-US" sz="3800" b="1" dirty="0" err="1">
                <a:solidFill>
                  <a:schemeClr val="accent6">
                    <a:lumMod val="75000"/>
                  </a:schemeClr>
                </a:solidFill>
                <a:ea typeface="Open Sauce Bold"/>
                <a:cs typeface="Open Sauce Bold"/>
                <a:sym typeface="Open Sauce Bold"/>
              </a:rPr>
              <a:t>qué</a:t>
            </a:r>
            <a:r>
              <a:rPr lang="en-US" sz="3800" b="1" dirty="0">
                <a:solidFill>
                  <a:schemeClr val="accent6">
                    <a:lumMod val="75000"/>
                  </a:schemeClr>
                </a:solidFill>
                <a:ea typeface="Open Sauce Bold"/>
                <a:cs typeface="Open Sauce Bold"/>
                <a:sym typeface="Open Sauce Bold"/>
              </a:rPr>
              <a:t> </a:t>
            </a:r>
            <a:r>
              <a:rPr lang="en-US" sz="3800" b="1" dirty="0" err="1">
                <a:solidFill>
                  <a:schemeClr val="accent6">
                    <a:lumMod val="75000"/>
                  </a:schemeClr>
                </a:solidFill>
                <a:ea typeface="Open Sauce Bold"/>
                <a:cs typeface="Open Sauce Bold"/>
                <a:sym typeface="Open Sauce Bold"/>
              </a:rPr>
              <a:t>establecer</a:t>
            </a:r>
            <a:r>
              <a:rPr lang="en-US" sz="3800" b="1" dirty="0">
                <a:solidFill>
                  <a:schemeClr val="accent6">
                    <a:lumMod val="75000"/>
                  </a:schemeClr>
                </a:solidFill>
                <a:ea typeface="Open Sauce Bold"/>
                <a:cs typeface="Open Sauce Bold"/>
                <a:sym typeface="Open Sauce Bold"/>
              </a:rPr>
              <a:t> </a:t>
            </a:r>
            <a:r>
              <a:rPr lang="en-US" sz="3800" b="1" dirty="0" err="1">
                <a:solidFill>
                  <a:schemeClr val="accent6">
                    <a:lumMod val="75000"/>
                  </a:schemeClr>
                </a:solidFill>
                <a:ea typeface="Open Sauce Bold"/>
                <a:cs typeface="Open Sauce Bold"/>
                <a:sym typeface="Open Sauce Bold"/>
              </a:rPr>
              <a:t>restricciones</a:t>
            </a:r>
            <a:r>
              <a:rPr lang="en-US" sz="3800" b="1" dirty="0">
                <a:solidFill>
                  <a:schemeClr val="accent6">
                    <a:lumMod val="75000"/>
                  </a:schemeClr>
                </a:solidFill>
                <a:ea typeface="Open Sauce Bold"/>
                <a:cs typeface="Open Sauce Bold"/>
                <a:sym typeface="Open Sauce Bold"/>
              </a:rPr>
              <a:t> y directrices </a:t>
            </a:r>
            <a:r>
              <a:rPr lang="en-US" sz="3800" b="1" dirty="0" err="1">
                <a:solidFill>
                  <a:schemeClr val="accent6">
                    <a:lumMod val="75000"/>
                  </a:schemeClr>
                </a:solidFill>
                <a:ea typeface="Open Sauce Bold"/>
                <a:cs typeface="Open Sauce Bold"/>
                <a:sym typeface="Open Sauce Bold"/>
              </a:rPr>
              <a:t>en</a:t>
            </a:r>
            <a:r>
              <a:rPr lang="en-US" sz="3800" b="1" dirty="0">
                <a:solidFill>
                  <a:schemeClr val="accent6">
                    <a:lumMod val="75000"/>
                  </a:schemeClr>
                </a:solidFill>
                <a:ea typeface="Open Sauce Bold"/>
                <a:cs typeface="Open Sauce Bold"/>
                <a:sym typeface="Open Sauce Bold"/>
              </a:rPr>
              <a:t> un prompt?</a:t>
            </a:r>
          </a:p>
        </p:txBody>
      </p:sp>
      <p:sp>
        <p:nvSpPr>
          <p:cNvPr id="5" name="Freeform 5"/>
          <p:cNvSpPr/>
          <p:nvPr/>
        </p:nvSpPr>
        <p:spPr>
          <a:xfrm>
            <a:off x="1405781" y="3057878"/>
            <a:ext cx="5535976" cy="5300697"/>
          </a:xfrm>
          <a:custGeom>
            <a:avLst/>
            <a:gdLst/>
            <a:ahLst/>
            <a:cxnLst/>
            <a:rect l="l" t="t" r="r" b="b"/>
            <a:pathLst>
              <a:path w="5535976" h="5300697">
                <a:moveTo>
                  <a:pt x="0" y="0"/>
                </a:moveTo>
                <a:lnTo>
                  <a:pt x="5535976" y="0"/>
                </a:lnTo>
                <a:lnTo>
                  <a:pt x="5535976" y="5300697"/>
                </a:lnTo>
                <a:lnTo>
                  <a:pt x="0" y="53006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7521756" y="3529455"/>
            <a:ext cx="10129887" cy="3590727"/>
          </a:xfrm>
          <a:prstGeom prst="rect">
            <a:avLst/>
          </a:prstGeom>
        </p:spPr>
        <p:txBody>
          <a:bodyPr lIns="0" tIns="0" rIns="0" bIns="0" rtlCol="0" anchor="t">
            <a:spAutoFit/>
          </a:bodyPr>
          <a:lstStyle/>
          <a:p>
            <a:pPr marL="724755" lvl="1" indent="-362378" algn="l">
              <a:lnSpc>
                <a:spcPts val="3961"/>
              </a:lnSpc>
              <a:buFont typeface="Arial"/>
              <a:buChar char="•"/>
            </a:pPr>
            <a:r>
              <a:rPr lang="en-US" sz="3356" dirty="0" err="1">
                <a:solidFill>
                  <a:srgbClr val="000000"/>
                </a:solidFill>
                <a:ea typeface="Open Sauce"/>
                <a:cs typeface="Open Sauce"/>
                <a:sym typeface="Open Sauce"/>
              </a:rPr>
              <a:t>Aumenta</a:t>
            </a:r>
            <a:r>
              <a:rPr lang="en-US" sz="3356" dirty="0">
                <a:solidFill>
                  <a:srgbClr val="000000"/>
                </a:solidFill>
                <a:ea typeface="Open Sauce"/>
                <a:cs typeface="Open Sauce"/>
                <a:sym typeface="Open Sauce"/>
              </a:rPr>
              <a:t> la </a:t>
            </a:r>
            <a:r>
              <a:rPr lang="en-US" sz="3356" dirty="0" err="1">
                <a:solidFill>
                  <a:srgbClr val="000000"/>
                </a:solidFill>
                <a:ea typeface="Open Sauce"/>
                <a:cs typeface="Open Sauce"/>
                <a:sym typeface="Open Sauce"/>
              </a:rPr>
              <a:t>precisión</a:t>
            </a:r>
            <a:r>
              <a:rPr lang="en-US" sz="3356" dirty="0">
                <a:solidFill>
                  <a:srgbClr val="000000"/>
                </a:solidFill>
                <a:ea typeface="Open Sauce"/>
                <a:cs typeface="Open Sauce"/>
                <a:sym typeface="Open Sauce"/>
              </a:rPr>
              <a:t> del </a:t>
            </a:r>
            <a:r>
              <a:rPr lang="en-US" sz="3356" dirty="0" err="1">
                <a:solidFill>
                  <a:srgbClr val="000000"/>
                </a:solidFill>
                <a:ea typeface="Open Sauce"/>
                <a:cs typeface="Open Sauce"/>
                <a:sym typeface="Open Sauce"/>
              </a:rPr>
              <a:t>resultado</a:t>
            </a:r>
            <a:r>
              <a:rPr lang="en-US" sz="3356" dirty="0">
                <a:solidFill>
                  <a:srgbClr val="000000"/>
                </a:solidFill>
                <a:ea typeface="Open Sauce"/>
                <a:cs typeface="Open Sauce"/>
                <a:sym typeface="Open Sauce"/>
              </a:rPr>
              <a:t>.</a:t>
            </a:r>
          </a:p>
          <a:p>
            <a:pPr algn="l">
              <a:lnSpc>
                <a:spcPts val="3961"/>
              </a:lnSpc>
            </a:pPr>
            <a:endParaRPr lang="en-US" sz="3356" dirty="0">
              <a:solidFill>
                <a:srgbClr val="000000"/>
              </a:solidFill>
              <a:ea typeface="Open Sauce"/>
              <a:cs typeface="Open Sauce"/>
              <a:sym typeface="Open Sauce"/>
            </a:endParaRPr>
          </a:p>
          <a:p>
            <a:pPr marL="724755" lvl="1" indent="-362378" algn="l">
              <a:lnSpc>
                <a:spcPts val="3961"/>
              </a:lnSpc>
              <a:buFont typeface="Arial"/>
              <a:buChar char="•"/>
            </a:pPr>
            <a:r>
              <a:rPr lang="en-US" sz="3356" dirty="0" err="1">
                <a:solidFill>
                  <a:srgbClr val="000000"/>
                </a:solidFill>
                <a:ea typeface="Open Sauce"/>
                <a:cs typeface="Open Sauce"/>
                <a:sym typeface="Open Sauce"/>
              </a:rPr>
              <a:t>Ajusta</a:t>
            </a:r>
            <a:r>
              <a:rPr lang="en-US" sz="3356" dirty="0">
                <a:solidFill>
                  <a:srgbClr val="000000"/>
                </a:solidFill>
                <a:ea typeface="Open Sauce"/>
                <a:cs typeface="Open Sauce"/>
                <a:sym typeface="Open Sauce"/>
              </a:rPr>
              <a:t> </a:t>
            </a:r>
            <a:r>
              <a:rPr lang="en-US" sz="3356" dirty="0" err="1">
                <a:solidFill>
                  <a:srgbClr val="000000"/>
                </a:solidFill>
                <a:ea typeface="Open Sauce"/>
                <a:cs typeface="Open Sauce"/>
                <a:sym typeface="Open Sauce"/>
              </a:rPr>
              <a:t>el</a:t>
            </a:r>
            <a:r>
              <a:rPr lang="en-US" sz="3356" dirty="0">
                <a:solidFill>
                  <a:srgbClr val="000000"/>
                </a:solidFill>
                <a:ea typeface="Open Sauce"/>
                <a:cs typeface="Open Sauce"/>
                <a:sym typeface="Open Sauce"/>
              </a:rPr>
              <a:t> </a:t>
            </a:r>
            <a:r>
              <a:rPr lang="en-US" sz="3356" dirty="0" err="1">
                <a:solidFill>
                  <a:srgbClr val="000000"/>
                </a:solidFill>
                <a:ea typeface="Open Sauce"/>
                <a:cs typeface="Open Sauce"/>
                <a:sym typeface="Open Sauce"/>
              </a:rPr>
              <a:t>contenido</a:t>
            </a:r>
            <a:r>
              <a:rPr lang="en-US" sz="3356" dirty="0">
                <a:solidFill>
                  <a:srgbClr val="000000"/>
                </a:solidFill>
                <a:ea typeface="Open Sauce"/>
                <a:cs typeface="Open Sauce"/>
                <a:sym typeface="Open Sauce"/>
              </a:rPr>
              <a:t> al </a:t>
            </a:r>
            <a:r>
              <a:rPr lang="en-US" sz="3356" dirty="0" err="1">
                <a:solidFill>
                  <a:srgbClr val="000000"/>
                </a:solidFill>
                <a:ea typeface="Open Sauce"/>
                <a:cs typeface="Open Sauce"/>
                <a:sym typeface="Open Sauce"/>
              </a:rPr>
              <a:t>contexto</a:t>
            </a:r>
            <a:r>
              <a:rPr lang="en-US" sz="3356" dirty="0">
                <a:solidFill>
                  <a:srgbClr val="000000"/>
                </a:solidFill>
                <a:ea typeface="Open Sauce"/>
                <a:cs typeface="Open Sauce"/>
                <a:sym typeface="Open Sauce"/>
              </a:rPr>
              <a:t>, audiencia y medio</a:t>
            </a:r>
          </a:p>
          <a:p>
            <a:pPr algn="l">
              <a:lnSpc>
                <a:spcPts val="3961"/>
              </a:lnSpc>
            </a:pPr>
            <a:endParaRPr lang="en-US" sz="3356" dirty="0">
              <a:solidFill>
                <a:srgbClr val="000000"/>
              </a:solidFill>
              <a:ea typeface="Open Sauce"/>
              <a:cs typeface="Open Sauce"/>
              <a:sym typeface="Open Sauce"/>
            </a:endParaRPr>
          </a:p>
          <a:p>
            <a:pPr marL="724755" lvl="1" indent="-362378" algn="l">
              <a:lnSpc>
                <a:spcPts val="3961"/>
              </a:lnSpc>
              <a:buFont typeface="Arial"/>
              <a:buChar char="•"/>
            </a:pPr>
            <a:r>
              <a:rPr lang="en-US" sz="3356" dirty="0">
                <a:solidFill>
                  <a:srgbClr val="000000"/>
                </a:solidFill>
                <a:ea typeface="Open Sauce"/>
                <a:cs typeface="Open Sauce"/>
                <a:sym typeface="Open Sauce"/>
              </a:rPr>
              <a:t>Evita </a:t>
            </a:r>
            <a:r>
              <a:rPr lang="en-US" sz="3356" dirty="0" err="1">
                <a:solidFill>
                  <a:srgbClr val="000000"/>
                </a:solidFill>
                <a:ea typeface="Open Sauce"/>
                <a:cs typeface="Open Sauce"/>
                <a:sym typeface="Open Sauce"/>
              </a:rPr>
              <a:t>resultados</a:t>
            </a:r>
            <a:r>
              <a:rPr lang="en-US" sz="3356" dirty="0">
                <a:solidFill>
                  <a:srgbClr val="000000"/>
                </a:solidFill>
                <a:ea typeface="Open Sauce"/>
                <a:cs typeface="Open Sauce"/>
                <a:sym typeface="Open Sauce"/>
              </a:rPr>
              <a:t> </a:t>
            </a:r>
            <a:r>
              <a:rPr lang="en-US" sz="3356" dirty="0" err="1">
                <a:solidFill>
                  <a:srgbClr val="000000"/>
                </a:solidFill>
                <a:ea typeface="Open Sauce"/>
                <a:cs typeface="Open Sauce"/>
                <a:sym typeface="Open Sauce"/>
              </a:rPr>
              <a:t>genéricos</a:t>
            </a:r>
            <a:r>
              <a:rPr lang="en-US" sz="3356" dirty="0">
                <a:solidFill>
                  <a:srgbClr val="000000"/>
                </a:solidFill>
                <a:ea typeface="Open Sauce"/>
                <a:cs typeface="Open Sauce"/>
                <a:sym typeface="Open Sauce"/>
              </a:rPr>
              <a:t> o </a:t>
            </a:r>
            <a:r>
              <a:rPr lang="en-US" sz="3356" dirty="0" err="1">
                <a:solidFill>
                  <a:srgbClr val="000000"/>
                </a:solidFill>
                <a:ea typeface="Open Sauce"/>
                <a:cs typeface="Open Sauce"/>
                <a:sym typeface="Open Sauce"/>
              </a:rPr>
              <a:t>fuera</a:t>
            </a:r>
            <a:r>
              <a:rPr lang="en-US" sz="3356" dirty="0">
                <a:solidFill>
                  <a:srgbClr val="000000"/>
                </a:solidFill>
                <a:ea typeface="Open Sauce"/>
                <a:cs typeface="Open Sauce"/>
                <a:sym typeface="Open Sauce"/>
              </a:rPr>
              <a:t> de </a:t>
            </a:r>
            <a:r>
              <a:rPr lang="en-US" sz="3356" dirty="0" err="1">
                <a:solidFill>
                  <a:srgbClr val="000000"/>
                </a:solidFill>
                <a:ea typeface="Open Sauce"/>
                <a:cs typeface="Open Sauce"/>
                <a:sym typeface="Open Sauce"/>
              </a:rPr>
              <a:t>tono</a:t>
            </a:r>
            <a:r>
              <a:rPr lang="en-US" sz="3356" dirty="0">
                <a:solidFill>
                  <a:srgbClr val="000000"/>
                </a:solidFill>
                <a:ea typeface="Open Sauce"/>
                <a:cs typeface="Open Sauce"/>
                <a:sym typeface="Open Sauce"/>
              </a:rPr>
              <a:t>.</a:t>
            </a:r>
          </a:p>
          <a:p>
            <a:pPr algn="l">
              <a:lnSpc>
                <a:spcPts val="3961"/>
              </a:lnSpc>
            </a:pPr>
            <a:endParaRPr lang="en-US" sz="3356" dirty="0">
              <a:solidFill>
                <a:srgbClr val="000000"/>
              </a:solidFill>
              <a:ea typeface="Open Sauce"/>
              <a:cs typeface="Open Sauce"/>
              <a:sym typeface="Open Sauce"/>
            </a:endParaRPr>
          </a:p>
          <a:p>
            <a:pPr marL="724755" lvl="1" indent="-362378" algn="l">
              <a:lnSpc>
                <a:spcPts val="3961"/>
              </a:lnSpc>
              <a:buFont typeface="Arial"/>
              <a:buChar char="•"/>
            </a:pPr>
            <a:r>
              <a:rPr lang="en-US" sz="3356" dirty="0" err="1">
                <a:solidFill>
                  <a:srgbClr val="000000"/>
                </a:solidFill>
                <a:ea typeface="Open Sauce"/>
                <a:cs typeface="Open Sauce"/>
                <a:sym typeface="Open Sauce"/>
              </a:rPr>
              <a:t>Permite</a:t>
            </a:r>
            <a:r>
              <a:rPr lang="en-US" sz="3356" dirty="0">
                <a:solidFill>
                  <a:srgbClr val="000000"/>
                </a:solidFill>
                <a:ea typeface="Open Sauce"/>
                <a:cs typeface="Open Sauce"/>
                <a:sym typeface="Open Sauce"/>
              </a:rPr>
              <a:t> mayor control </a:t>
            </a:r>
            <a:r>
              <a:rPr lang="en-US" sz="3356" dirty="0" err="1">
                <a:solidFill>
                  <a:srgbClr val="000000"/>
                </a:solidFill>
                <a:ea typeface="Open Sauce"/>
                <a:cs typeface="Open Sauce"/>
                <a:sym typeface="Open Sauce"/>
              </a:rPr>
              <a:t>creativo</a:t>
            </a:r>
            <a:r>
              <a:rPr lang="en-US" sz="3356" dirty="0">
                <a:solidFill>
                  <a:srgbClr val="000000"/>
                </a:solidFill>
                <a:ea typeface="Open Sauce"/>
                <a:cs typeface="Open Sauce"/>
                <a:sym typeface="Open Sauce"/>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714603" y="2635055"/>
            <a:ext cx="8276266" cy="5886495"/>
          </a:xfrm>
          <a:custGeom>
            <a:avLst/>
            <a:gdLst/>
            <a:ahLst/>
            <a:cxnLst/>
            <a:rect l="l" t="t" r="r" b="b"/>
            <a:pathLst>
              <a:path w="8276266" h="5886495">
                <a:moveTo>
                  <a:pt x="0" y="0"/>
                </a:moveTo>
                <a:lnTo>
                  <a:pt x="8276266" y="0"/>
                </a:lnTo>
                <a:lnTo>
                  <a:pt x="8276266" y="5886495"/>
                </a:lnTo>
                <a:lnTo>
                  <a:pt x="0" y="5886495"/>
                </a:lnTo>
                <a:lnTo>
                  <a:pt x="0" y="0"/>
                </a:lnTo>
                <a:close/>
              </a:path>
            </a:pathLst>
          </a:custGeom>
          <a:blipFill>
            <a:blip r:embed="rId2"/>
            <a:stretch>
              <a:fillRect/>
            </a:stretch>
          </a:blipFill>
        </p:spPr>
      </p:sp>
      <p:sp>
        <p:nvSpPr>
          <p:cNvPr id="5" name="Freeform 5"/>
          <p:cNvSpPr/>
          <p:nvPr/>
        </p:nvSpPr>
        <p:spPr>
          <a:xfrm>
            <a:off x="9589575" y="2635055"/>
            <a:ext cx="8276266" cy="5886495"/>
          </a:xfrm>
          <a:custGeom>
            <a:avLst/>
            <a:gdLst/>
            <a:ahLst/>
            <a:cxnLst/>
            <a:rect l="l" t="t" r="r" b="b"/>
            <a:pathLst>
              <a:path w="8276266" h="5886495">
                <a:moveTo>
                  <a:pt x="0" y="0"/>
                </a:moveTo>
                <a:lnTo>
                  <a:pt x="8276266" y="0"/>
                </a:lnTo>
                <a:lnTo>
                  <a:pt x="8276266" y="5886495"/>
                </a:lnTo>
                <a:lnTo>
                  <a:pt x="0" y="5886495"/>
                </a:lnTo>
                <a:lnTo>
                  <a:pt x="0" y="0"/>
                </a:lnTo>
                <a:close/>
              </a:path>
            </a:pathLst>
          </a:custGeom>
          <a:blipFill>
            <a:blip r:embed="rId2"/>
            <a:stretch>
              <a:fillRect/>
            </a:stretch>
          </a:blipFill>
        </p:spPr>
      </p:sp>
      <p:sp>
        <p:nvSpPr>
          <p:cNvPr id="6" name="TextBox 6"/>
          <p:cNvSpPr txBox="1"/>
          <p:nvPr/>
        </p:nvSpPr>
        <p:spPr>
          <a:xfrm>
            <a:off x="2783668" y="1339865"/>
            <a:ext cx="4138133" cy="705706"/>
          </a:xfrm>
          <a:prstGeom prst="rect">
            <a:avLst/>
          </a:prstGeom>
        </p:spPr>
        <p:txBody>
          <a:bodyPr lIns="0" tIns="0" rIns="0" bIns="0" rtlCol="0" anchor="t">
            <a:spAutoFit/>
          </a:bodyPr>
          <a:lstStyle/>
          <a:p>
            <a:pPr algn="ctr">
              <a:lnSpc>
                <a:spcPts val="5966"/>
              </a:lnSpc>
              <a:spcBef>
                <a:spcPct val="0"/>
              </a:spcBef>
            </a:pPr>
            <a:r>
              <a:rPr lang="en-US" sz="3800" b="1" dirty="0">
                <a:solidFill>
                  <a:srgbClr val="000000"/>
                </a:solidFill>
                <a:ea typeface="Open Sauce Medium"/>
                <a:cs typeface="Open Sauce Medium"/>
                <a:sym typeface="Open Sauce Medium"/>
              </a:rPr>
              <a:t>Directrices</a:t>
            </a:r>
          </a:p>
        </p:txBody>
      </p:sp>
      <p:sp>
        <p:nvSpPr>
          <p:cNvPr id="7" name="TextBox 7"/>
          <p:cNvSpPr txBox="1"/>
          <p:nvPr/>
        </p:nvSpPr>
        <p:spPr>
          <a:xfrm>
            <a:off x="11983427" y="1436668"/>
            <a:ext cx="4075716" cy="705706"/>
          </a:xfrm>
          <a:prstGeom prst="rect">
            <a:avLst/>
          </a:prstGeom>
        </p:spPr>
        <p:txBody>
          <a:bodyPr lIns="0" tIns="0" rIns="0" bIns="0" rtlCol="0" anchor="t">
            <a:spAutoFit/>
          </a:bodyPr>
          <a:lstStyle/>
          <a:p>
            <a:pPr algn="ctr">
              <a:lnSpc>
                <a:spcPts val="5966"/>
              </a:lnSpc>
              <a:spcBef>
                <a:spcPct val="0"/>
              </a:spcBef>
            </a:pPr>
            <a:r>
              <a:rPr lang="en-US" sz="3800" b="1" dirty="0" err="1">
                <a:solidFill>
                  <a:srgbClr val="000000"/>
                </a:solidFill>
                <a:ea typeface="Open Sauce Medium"/>
                <a:cs typeface="Open Sauce Medium"/>
                <a:sym typeface="Open Sauce Medium"/>
              </a:rPr>
              <a:t>Restricciones</a:t>
            </a:r>
            <a:endParaRPr lang="en-US" sz="3800" b="1" dirty="0">
              <a:solidFill>
                <a:srgbClr val="000000"/>
              </a:solidFill>
              <a:ea typeface="Open Sauce Medium"/>
              <a:cs typeface="Open Sauce Medium"/>
              <a:sym typeface="Open Sauce Medium"/>
            </a:endParaRPr>
          </a:p>
        </p:txBody>
      </p:sp>
      <p:sp>
        <p:nvSpPr>
          <p:cNvPr id="8" name="TextBox 8"/>
          <p:cNvSpPr txBox="1"/>
          <p:nvPr/>
        </p:nvSpPr>
        <p:spPr>
          <a:xfrm>
            <a:off x="2246944" y="3522530"/>
            <a:ext cx="5211579" cy="854837"/>
          </a:xfrm>
          <a:prstGeom prst="rect">
            <a:avLst/>
          </a:prstGeom>
        </p:spPr>
        <p:txBody>
          <a:bodyPr lIns="0" tIns="0" rIns="0" bIns="0" rtlCol="0" anchor="t">
            <a:spAutoFit/>
          </a:bodyPr>
          <a:lstStyle/>
          <a:p>
            <a:pPr algn="ctr">
              <a:lnSpc>
                <a:spcPts val="3303"/>
              </a:lnSpc>
              <a:spcBef>
                <a:spcPct val="0"/>
              </a:spcBef>
            </a:pPr>
            <a:r>
              <a:rPr lang="en-US" sz="2799" b="1" dirty="0" err="1">
                <a:solidFill>
                  <a:schemeClr val="accent6">
                    <a:lumMod val="75000"/>
                  </a:schemeClr>
                </a:solidFill>
                <a:ea typeface="Open Sauce Bold"/>
                <a:cs typeface="Open Sauce Bold"/>
                <a:sym typeface="Open Sauce Bold"/>
              </a:rPr>
              <a:t>Reglas</a:t>
            </a:r>
            <a:r>
              <a:rPr lang="en-US" sz="2799" b="1" dirty="0">
                <a:solidFill>
                  <a:schemeClr val="accent6">
                    <a:lumMod val="75000"/>
                  </a:schemeClr>
                </a:solidFill>
                <a:ea typeface="Open Sauce Bold"/>
                <a:cs typeface="Open Sauce Bold"/>
                <a:sym typeface="Open Sauce Bold"/>
              </a:rPr>
              <a:t> o </a:t>
            </a:r>
            <a:r>
              <a:rPr lang="en-US" sz="2799" b="1" dirty="0" err="1">
                <a:solidFill>
                  <a:schemeClr val="accent6">
                    <a:lumMod val="75000"/>
                  </a:schemeClr>
                </a:solidFill>
                <a:ea typeface="Open Sauce Bold"/>
                <a:cs typeface="Open Sauce Bold"/>
                <a:sym typeface="Open Sauce Bold"/>
              </a:rPr>
              <a:t>sugerencias</a:t>
            </a:r>
            <a:r>
              <a:rPr lang="en-US" sz="2799" b="1" dirty="0">
                <a:solidFill>
                  <a:schemeClr val="accent6">
                    <a:lumMod val="75000"/>
                  </a:schemeClr>
                </a:solidFill>
                <a:ea typeface="Open Sauce Bold"/>
                <a:cs typeface="Open Sauce Bold"/>
                <a:sym typeface="Open Sauce Bold"/>
              </a:rPr>
              <a:t> para </a:t>
            </a:r>
            <a:r>
              <a:rPr lang="en-US" sz="2799" b="1" dirty="0" err="1">
                <a:solidFill>
                  <a:schemeClr val="accent6">
                    <a:lumMod val="75000"/>
                  </a:schemeClr>
                </a:solidFill>
                <a:ea typeface="Open Sauce Bold"/>
                <a:cs typeface="Open Sauce Bold"/>
                <a:sym typeface="Open Sauce Bold"/>
              </a:rPr>
              <a:t>dar</a:t>
            </a:r>
            <a:r>
              <a:rPr lang="en-US" sz="2799" b="1" dirty="0">
                <a:solidFill>
                  <a:schemeClr val="accent6">
                    <a:lumMod val="75000"/>
                  </a:schemeClr>
                </a:solidFill>
                <a:ea typeface="Open Sauce Bold"/>
                <a:cs typeface="Open Sauce Bold"/>
                <a:sym typeface="Open Sauce Bold"/>
              </a:rPr>
              <a:t> </a:t>
            </a:r>
            <a:r>
              <a:rPr lang="en-US" sz="2799" b="1" dirty="0" err="1">
                <a:solidFill>
                  <a:schemeClr val="accent6">
                    <a:lumMod val="75000"/>
                  </a:schemeClr>
                </a:solidFill>
                <a:ea typeface="Open Sauce Bold"/>
                <a:cs typeface="Open Sauce Bold"/>
                <a:sym typeface="Open Sauce Bold"/>
              </a:rPr>
              <a:t>estilo</a:t>
            </a:r>
            <a:r>
              <a:rPr lang="en-US" sz="2799" b="1" dirty="0">
                <a:solidFill>
                  <a:schemeClr val="accent6">
                    <a:lumMod val="75000"/>
                  </a:schemeClr>
                </a:solidFill>
                <a:ea typeface="Open Sauce Bold"/>
                <a:cs typeface="Open Sauce Bold"/>
                <a:sym typeface="Open Sauce Bold"/>
              </a:rPr>
              <a:t> y forma</a:t>
            </a:r>
          </a:p>
        </p:txBody>
      </p:sp>
      <p:sp>
        <p:nvSpPr>
          <p:cNvPr id="9" name="TextBox 9"/>
          <p:cNvSpPr txBox="1"/>
          <p:nvPr/>
        </p:nvSpPr>
        <p:spPr>
          <a:xfrm>
            <a:off x="11190466" y="3445618"/>
            <a:ext cx="5661638" cy="423193"/>
          </a:xfrm>
          <a:prstGeom prst="rect">
            <a:avLst/>
          </a:prstGeom>
        </p:spPr>
        <p:txBody>
          <a:bodyPr lIns="0" tIns="0" rIns="0" bIns="0" rtlCol="0" anchor="t">
            <a:spAutoFit/>
          </a:bodyPr>
          <a:lstStyle/>
          <a:p>
            <a:pPr algn="ctr">
              <a:lnSpc>
                <a:spcPts val="3303"/>
              </a:lnSpc>
              <a:spcBef>
                <a:spcPct val="0"/>
              </a:spcBef>
            </a:pPr>
            <a:r>
              <a:rPr lang="en-US" sz="2799" b="1" dirty="0" err="1">
                <a:solidFill>
                  <a:schemeClr val="accent6">
                    <a:lumMod val="75000"/>
                  </a:schemeClr>
                </a:solidFill>
                <a:ea typeface="Open Sauce Bold"/>
                <a:cs typeface="Open Sauce Bold"/>
                <a:sym typeface="Open Sauce Bold"/>
              </a:rPr>
              <a:t>Límites</a:t>
            </a:r>
            <a:r>
              <a:rPr lang="en-US" sz="2799" b="1" dirty="0">
                <a:solidFill>
                  <a:schemeClr val="accent6">
                    <a:lumMod val="75000"/>
                  </a:schemeClr>
                </a:solidFill>
                <a:ea typeface="Open Sauce Bold"/>
                <a:cs typeface="Open Sauce Bold"/>
                <a:sym typeface="Open Sauce Bold"/>
              </a:rPr>
              <a:t> que la IA no debe </a:t>
            </a:r>
            <a:r>
              <a:rPr lang="en-US" sz="2799" b="1" dirty="0" err="1">
                <a:solidFill>
                  <a:schemeClr val="accent6">
                    <a:lumMod val="75000"/>
                  </a:schemeClr>
                </a:solidFill>
                <a:ea typeface="Open Sauce Bold"/>
                <a:cs typeface="Open Sauce Bold"/>
                <a:sym typeface="Open Sauce Bold"/>
              </a:rPr>
              <a:t>superar</a:t>
            </a:r>
            <a:endParaRPr lang="en-US" sz="2799" b="1" dirty="0">
              <a:solidFill>
                <a:schemeClr val="accent6">
                  <a:lumMod val="75000"/>
                </a:schemeClr>
              </a:solidFill>
              <a:ea typeface="Open Sauce Bold"/>
              <a:cs typeface="Open Sauce Bold"/>
              <a:sym typeface="Open Sauce Bold"/>
            </a:endParaRPr>
          </a:p>
        </p:txBody>
      </p:sp>
      <p:sp>
        <p:nvSpPr>
          <p:cNvPr id="10" name="TextBox 10"/>
          <p:cNvSpPr txBox="1"/>
          <p:nvPr/>
        </p:nvSpPr>
        <p:spPr>
          <a:xfrm>
            <a:off x="1368258" y="4755255"/>
            <a:ext cx="6968952" cy="2571923"/>
          </a:xfrm>
          <a:prstGeom prst="rect">
            <a:avLst/>
          </a:prstGeom>
        </p:spPr>
        <p:txBody>
          <a:bodyPr lIns="0" tIns="0" rIns="0" bIns="0" rtlCol="0" anchor="t">
            <a:spAutoFit/>
          </a:bodyPr>
          <a:lstStyle/>
          <a:p>
            <a:pPr algn="ctr">
              <a:lnSpc>
                <a:spcPts val="4069"/>
              </a:lnSpc>
            </a:pPr>
            <a:r>
              <a:rPr lang="en-US" sz="2400" dirty="0" err="1">
                <a:solidFill>
                  <a:srgbClr val="000000"/>
                </a:solidFill>
                <a:ea typeface="Open Sauce"/>
                <a:cs typeface="Open Sauce"/>
                <a:sym typeface="Open Sauce"/>
              </a:rPr>
              <a:t>Tono</a:t>
            </a:r>
            <a:r>
              <a:rPr lang="en-US" sz="2400" dirty="0">
                <a:solidFill>
                  <a:srgbClr val="000000"/>
                </a:solidFill>
                <a:ea typeface="Open Sauce"/>
                <a:cs typeface="Open Sauce"/>
                <a:sym typeface="Open Sauce"/>
              </a:rPr>
              <a:t> y </a:t>
            </a:r>
            <a:r>
              <a:rPr lang="en-US" sz="2400" dirty="0" err="1">
                <a:solidFill>
                  <a:srgbClr val="000000"/>
                </a:solidFill>
                <a:ea typeface="Open Sauce"/>
                <a:cs typeface="Open Sauce"/>
                <a:sym typeface="Open Sauce"/>
              </a:rPr>
              <a:t>estilo</a:t>
            </a:r>
            <a:r>
              <a:rPr lang="en-US" sz="2400" dirty="0">
                <a:solidFill>
                  <a:srgbClr val="000000"/>
                </a:solidFill>
                <a:ea typeface="Open Sauce"/>
                <a:cs typeface="Open Sauce"/>
                <a:sym typeface="Open Sauce"/>
              </a:rPr>
              <a:t> (formal, </a:t>
            </a:r>
            <a:r>
              <a:rPr lang="en-US" sz="2400" dirty="0" err="1">
                <a:solidFill>
                  <a:srgbClr val="000000"/>
                </a:solidFill>
                <a:ea typeface="Open Sauce"/>
                <a:cs typeface="Open Sauce"/>
                <a:sym typeface="Open Sauce"/>
              </a:rPr>
              <a:t>emocional</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técnico</a:t>
            </a:r>
            <a:r>
              <a:rPr lang="en-US" sz="2400" dirty="0">
                <a:solidFill>
                  <a:srgbClr val="000000"/>
                </a:solidFill>
                <a:ea typeface="Open Sauce"/>
                <a:cs typeface="Open Sauce"/>
                <a:sym typeface="Open Sauce"/>
              </a:rPr>
              <a:t>, casual)</a:t>
            </a:r>
          </a:p>
          <a:p>
            <a:pPr algn="ctr">
              <a:lnSpc>
                <a:spcPts val="4069"/>
              </a:lnSpc>
            </a:pPr>
            <a:r>
              <a:rPr lang="en-US" sz="2400" dirty="0" err="1">
                <a:solidFill>
                  <a:srgbClr val="000000"/>
                </a:solidFill>
                <a:ea typeface="Open Sauce"/>
                <a:cs typeface="Open Sauce"/>
                <a:sym typeface="Open Sauce"/>
              </a:rPr>
              <a:t>Formato</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lista</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tabla</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párrafo</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corto</a:t>
            </a:r>
            <a:r>
              <a:rPr lang="en-US" sz="2400" dirty="0">
                <a:solidFill>
                  <a:srgbClr val="000000"/>
                </a:solidFill>
                <a:ea typeface="Open Sauce"/>
                <a:cs typeface="Open Sauce"/>
                <a:sym typeface="Open Sauce"/>
              </a:rPr>
              <a:t>)</a:t>
            </a:r>
          </a:p>
          <a:p>
            <a:pPr algn="ctr">
              <a:lnSpc>
                <a:spcPts val="4069"/>
              </a:lnSpc>
            </a:pPr>
            <a:r>
              <a:rPr lang="en-US" sz="2400" dirty="0">
                <a:solidFill>
                  <a:srgbClr val="000000"/>
                </a:solidFill>
                <a:ea typeface="Open Sauce"/>
                <a:cs typeface="Open Sauce"/>
                <a:sym typeface="Open Sauce"/>
              </a:rPr>
              <a:t>Audiencia (</a:t>
            </a:r>
            <a:r>
              <a:rPr lang="en-US" sz="2400" dirty="0" err="1">
                <a:solidFill>
                  <a:srgbClr val="000000"/>
                </a:solidFill>
                <a:ea typeface="Open Sauce"/>
                <a:cs typeface="Open Sauce"/>
                <a:sym typeface="Open Sauce"/>
              </a:rPr>
              <a:t>niños</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inversionistas</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clientes</a:t>
            </a:r>
            <a:r>
              <a:rPr lang="en-US" sz="2400" dirty="0">
                <a:solidFill>
                  <a:srgbClr val="000000"/>
                </a:solidFill>
                <a:ea typeface="Open Sauce"/>
                <a:cs typeface="Open Sauce"/>
                <a:sym typeface="Open Sauce"/>
              </a:rPr>
              <a:t> B2B)</a:t>
            </a:r>
          </a:p>
          <a:p>
            <a:pPr algn="ctr">
              <a:lnSpc>
                <a:spcPts val="4069"/>
              </a:lnSpc>
            </a:pPr>
            <a:r>
              <a:rPr lang="en-US" sz="2400" dirty="0">
                <a:solidFill>
                  <a:srgbClr val="000000"/>
                </a:solidFill>
                <a:ea typeface="Open Sauce"/>
                <a:cs typeface="Open Sauce"/>
                <a:sym typeface="Open Sauce"/>
              </a:rPr>
              <a:t>Medio o canal (Instagram, email, blog, video)</a:t>
            </a:r>
          </a:p>
          <a:p>
            <a:pPr algn="ctr">
              <a:lnSpc>
                <a:spcPts val="4069"/>
              </a:lnSpc>
            </a:pPr>
            <a:r>
              <a:rPr lang="en-US" sz="2400" dirty="0" err="1">
                <a:solidFill>
                  <a:srgbClr val="000000"/>
                </a:solidFill>
                <a:ea typeface="Open Sauce"/>
                <a:cs typeface="Open Sauce"/>
                <a:sym typeface="Open Sauce"/>
              </a:rPr>
              <a:t>Lenguaje</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inclusivo</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sencillo</a:t>
            </a:r>
            <a:r>
              <a:rPr lang="en-US" sz="2400" dirty="0">
                <a:solidFill>
                  <a:srgbClr val="000000"/>
                </a:solidFill>
                <a:ea typeface="Open Sauce"/>
                <a:cs typeface="Open Sauce"/>
                <a:sym typeface="Open Sauce"/>
              </a:rPr>
              <a:t>, con </a:t>
            </a:r>
            <a:r>
              <a:rPr lang="en-US" sz="2400" dirty="0" err="1">
                <a:solidFill>
                  <a:srgbClr val="000000"/>
                </a:solidFill>
                <a:ea typeface="Open Sauce"/>
                <a:cs typeface="Open Sauce"/>
                <a:sym typeface="Open Sauce"/>
              </a:rPr>
              <a:t>jerga</a:t>
            </a:r>
            <a:r>
              <a:rPr lang="en-US" sz="2400" dirty="0">
                <a:solidFill>
                  <a:srgbClr val="000000"/>
                </a:solidFill>
                <a:ea typeface="Open Sauce"/>
                <a:cs typeface="Open Sauce"/>
                <a:sym typeface="Open Sauce"/>
              </a:rPr>
              <a:t> local)</a:t>
            </a:r>
          </a:p>
        </p:txBody>
      </p:sp>
      <p:sp>
        <p:nvSpPr>
          <p:cNvPr id="11" name="TextBox 11"/>
          <p:cNvSpPr txBox="1"/>
          <p:nvPr/>
        </p:nvSpPr>
        <p:spPr>
          <a:xfrm>
            <a:off x="10540040" y="4679374"/>
            <a:ext cx="6962490" cy="2632837"/>
          </a:xfrm>
          <a:prstGeom prst="rect">
            <a:avLst/>
          </a:prstGeom>
        </p:spPr>
        <p:txBody>
          <a:bodyPr lIns="0" tIns="0" rIns="0" bIns="0" rtlCol="0" anchor="t">
            <a:spAutoFit/>
          </a:bodyPr>
          <a:lstStyle/>
          <a:p>
            <a:pPr algn="ctr">
              <a:lnSpc>
                <a:spcPts val="4157"/>
              </a:lnSpc>
            </a:pPr>
            <a:r>
              <a:rPr lang="en-US" sz="2400" dirty="0">
                <a:solidFill>
                  <a:srgbClr val="000000"/>
                </a:solidFill>
                <a:ea typeface="Open Sauce"/>
                <a:cs typeface="Open Sauce"/>
                <a:sym typeface="Open Sauce"/>
              </a:rPr>
              <a:t>No </a:t>
            </a:r>
            <a:r>
              <a:rPr lang="en-US" sz="2400" dirty="0" err="1">
                <a:solidFill>
                  <a:srgbClr val="000000"/>
                </a:solidFill>
                <a:ea typeface="Open Sauce"/>
                <a:cs typeface="Open Sauce"/>
                <a:sym typeface="Open Sauce"/>
              </a:rPr>
              <a:t>exceder</a:t>
            </a:r>
            <a:r>
              <a:rPr lang="en-US" sz="2400" dirty="0">
                <a:solidFill>
                  <a:srgbClr val="000000"/>
                </a:solidFill>
                <a:ea typeface="Open Sauce"/>
                <a:cs typeface="Open Sauce"/>
                <a:sym typeface="Open Sauce"/>
              </a:rPr>
              <a:t> 280 </a:t>
            </a:r>
            <a:r>
              <a:rPr lang="en-US" sz="2400" dirty="0" err="1">
                <a:solidFill>
                  <a:srgbClr val="000000"/>
                </a:solidFill>
                <a:ea typeface="Open Sauce"/>
                <a:cs typeface="Open Sauce"/>
                <a:sym typeface="Open Sauce"/>
              </a:rPr>
              <a:t>caracteres</a:t>
            </a:r>
            <a:r>
              <a:rPr lang="en-US" sz="2400" dirty="0">
                <a:solidFill>
                  <a:srgbClr val="000000"/>
                </a:solidFill>
                <a:ea typeface="Open Sauce"/>
                <a:cs typeface="Open Sauce"/>
                <a:sym typeface="Open Sauce"/>
              </a:rPr>
              <a:t> (para X/Twitter).</a:t>
            </a:r>
          </a:p>
          <a:p>
            <a:pPr algn="ctr">
              <a:lnSpc>
                <a:spcPts val="4157"/>
              </a:lnSpc>
            </a:pPr>
            <a:r>
              <a:rPr lang="en-US" sz="2400" dirty="0">
                <a:solidFill>
                  <a:srgbClr val="000000"/>
                </a:solidFill>
                <a:ea typeface="Open Sauce"/>
                <a:cs typeface="Open Sauce"/>
                <a:sym typeface="Open Sauce"/>
              </a:rPr>
              <a:t>No usar </a:t>
            </a:r>
            <a:r>
              <a:rPr lang="en-US" sz="2400" dirty="0" err="1">
                <a:solidFill>
                  <a:srgbClr val="000000"/>
                </a:solidFill>
                <a:ea typeface="Open Sauce"/>
                <a:cs typeface="Open Sauce"/>
                <a:sym typeface="Open Sauce"/>
              </a:rPr>
              <a:t>ciertas</a:t>
            </a:r>
            <a:r>
              <a:rPr lang="en-US" sz="2400" dirty="0">
                <a:solidFill>
                  <a:srgbClr val="000000"/>
                </a:solidFill>
                <a:ea typeface="Open Sauce"/>
                <a:cs typeface="Open Sauce"/>
                <a:sym typeface="Open Sauce"/>
              </a:rPr>
              <a:t> palabras (</a:t>
            </a:r>
            <a:r>
              <a:rPr lang="en-US" sz="2400" dirty="0" err="1">
                <a:solidFill>
                  <a:srgbClr val="000000"/>
                </a:solidFill>
                <a:ea typeface="Open Sauce"/>
                <a:cs typeface="Open Sauce"/>
                <a:sym typeface="Open Sauce"/>
              </a:rPr>
              <a:t>ej</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barato</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urgente</a:t>
            </a:r>
            <a:r>
              <a:rPr lang="en-US" sz="2400" dirty="0">
                <a:solidFill>
                  <a:srgbClr val="000000"/>
                </a:solidFill>
                <a:ea typeface="Open Sauce"/>
                <a:cs typeface="Open Sauce"/>
                <a:sym typeface="Open Sauce"/>
              </a:rPr>
              <a:t>").</a:t>
            </a:r>
          </a:p>
          <a:p>
            <a:pPr algn="ctr">
              <a:lnSpc>
                <a:spcPts val="4157"/>
              </a:lnSpc>
            </a:pPr>
            <a:r>
              <a:rPr lang="en-US" sz="2400" dirty="0">
                <a:solidFill>
                  <a:srgbClr val="000000"/>
                </a:solidFill>
                <a:ea typeface="Open Sauce"/>
                <a:cs typeface="Open Sauce"/>
                <a:sym typeface="Open Sauce"/>
              </a:rPr>
              <a:t>Solo </a:t>
            </a:r>
            <a:r>
              <a:rPr lang="en-US" sz="2400" dirty="0" err="1">
                <a:solidFill>
                  <a:srgbClr val="000000"/>
                </a:solidFill>
                <a:ea typeface="Open Sauce"/>
                <a:cs typeface="Open Sauce"/>
                <a:sym typeface="Open Sauce"/>
              </a:rPr>
              <a:t>en</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idioma</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español</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neutro</a:t>
            </a:r>
            <a:r>
              <a:rPr lang="en-US" sz="2400" dirty="0">
                <a:solidFill>
                  <a:srgbClr val="000000"/>
                </a:solidFill>
                <a:ea typeface="Open Sauce"/>
                <a:cs typeface="Open Sauce"/>
                <a:sym typeface="Open Sauce"/>
              </a:rPr>
              <a:t>.</a:t>
            </a:r>
          </a:p>
          <a:p>
            <a:pPr algn="ctr">
              <a:lnSpc>
                <a:spcPts val="4157"/>
              </a:lnSpc>
            </a:pPr>
            <a:r>
              <a:rPr lang="en-US" sz="2400" dirty="0" err="1">
                <a:solidFill>
                  <a:srgbClr val="000000"/>
                </a:solidFill>
                <a:ea typeface="Open Sauce"/>
                <a:cs typeface="Open Sauce"/>
                <a:sym typeface="Open Sauce"/>
              </a:rPr>
              <a:t>Máximo</a:t>
            </a:r>
            <a:r>
              <a:rPr lang="en-US" sz="2400" dirty="0">
                <a:solidFill>
                  <a:srgbClr val="000000"/>
                </a:solidFill>
                <a:ea typeface="Open Sauce"/>
                <a:cs typeface="Open Sauce"/>
                <a:sym typeface="Open Sauce"/>
              </a:rPr>
              <a:t> 3 puntos clave.</a:t>
            </a:r>
          </a:p>
          <a:p>
            <a:pPr algn="ctr">
              <a:lnSpc>
                <a:spcPts val="4157"/>
              </a:lnSpc>
            </a:pPr>
            <a:r>
              <a:rPr lang="en-US" sz="2400" dirty="0" err="1">
                <a:solidFill>
                  <a:srgbClr val="000000"/>
                </a:solidFill>
                <a:ea typeface="Open Sauce"/>
                <a:cs typeface="Open Sauce"/>
                <a:sym typeface="Open Sauce"/>
              </a:rPr>
              <a:t>Evitar</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lenguaje</a:t>
            </a:r>
            <a:r>
              <a:rPr lang="en-US" sz="2400" dirty="0">
                <a:solidFill>
                  <a:srgbClr val="000000"/>
                </a:solidFill>
                <a:ea typeface="Open Sauce"/>
                <a:cs typeface="Open Sauce"/>
                <a:sym typeface="Open Sauce"/>
              </a:rPr>
              <a:t> </a:t>
            </a:r>
            <a:r>
              <a:rPr lang="en-US" sz="2400" dirty="0" err="1">
                <a:solidFill>
                  <a:srgbClr val="000000"/>
                </a:solidFill>
                <a:ea typeface="Open Sauce"/>
                <a:cs typeface="Open Sauce"/>
                <a:sym typeface="Open Sauce"/>
              </a:rPr>
              <a:t>ofensivo</a:t>
            </a:r>
            <a:r>
              <a:rPr lang="en-US" sz="2400" dirty="0">
                <a:solidFill>
                  <a:srgbClr val="000000"/>
                </a:solidFill>
                <a:ea typeface="Open Sauce"/>
                <a:cs typeface="Open Sauce"/>
                <a:sym typeface="Open Sauce"/>
              </a:rPr>
              <a:t> o </a:t>
            </a:r>
            <a:r>
              <a:rPr lang="en-US" sz="2400" dirty="0" err="1">
                <a:solidFill>
                  <a:srgbClr val="000000"/>
                </a:solidFill>
                <a:ea typeface="Open Sauce"/>
                <a:cs typeface="Open Sauce"/>
                <a:sym typeface="Open Sauce"/>
              </a:rPr>
              <a:t>negativo</a:t>
            </a:r>
            <a:r>
              <a:rPr lang="en-US" sz="2400" dirty="0">
                <a:solidFill>
                  <a:srgbClr val="000000"/>
                </a:solidFill>
                <a:ea typeface="Open Sauce"/>
                <a:cs typeface="Open Sauce"/>
                <a:sym typeface="Open Sauce"/>
              </a:rPr>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334000" y="251534"/>
            <a:ext cx="9213041" cy="577081"/>
          </a:xfrm>
          <a:prstGeom prst="rect">
            <a:avLst/>
          </a:prstGeom>
        </p:spPr>
        <p:txBody>
          <a:bodyPr lIns="0" tIns="0" rIns="0" bIns="0" rtlCol="0" anchor="t">
            <a:spAutoFit/>
          </a:bodyPr>
          <a:lstStyle/>
          <a:p>
            <a:pPr algn="ctr">
              <a:lnSpc>
                <a:spcPts val="4484"/>
              </a:lnSpc>
              <a:spcBef>
                <a:spcPct val="0"/>
              </a:spcBef>
            </a:pPr>
            <a:r>
              <a:rPr lang="en-US" sz="4000" dirty="0" err="1">
                <a:solidFill>
                  <a:schemeClr val="accent6">
                    <a:lumMod val="75000"/>
                  </a:schemeClr>
                </a:solidFill>
                <a:ea typeface="Open Sauce"/>
                <a:cs typeface="Open Sauce"/>
                <a:sym typeface="Open Sauce"/>
              </a:rPr>
              <a:t>Ejercicio</a:t>
            </a:r>
            <a:r>
              <a:rPr lang="en-US" sz="4000" dirty="0">
                <a:solidFill>
                  <a:schemeClr val="accent6">
                    <a:lumMod val="75000"/>
                  </a:schemeClr>
                </a:solidFill>
                <a:ea typeface="Open Sauce"/>
                <a:cs typeface="Open Sauce"/>
                <a:sym typeface="Open Sauce"/>
              </a:rPr>
              <a:t> 1 </a:t>
            </a:r>
            <a:r>
              <a:rPr lang="en-US" sz="4000" dirty="0">
                <a:solidFill>
                  <a:srgbClr val="2D28A9"/>
                </a:solidFill>
                <a:ea typeface="Open Sauce"/>
                <a:cs typeface="Open Sauce"/>
                <a:sym typeface="Open Sauce"/>
              </a:rPr>
              <a:t> </a:t>
            </a:r>
          </a:p>
        </p:txBody>
      </p:sp>
      <p:sp>
        <p:nvSpPr>
          <p:cNvPr id="5" name="Freeform 5"/>
          <p:cNvSpPr/>
          <p:nvPr/>
        </p:nvSpPr>
        <p:spPr>
          <a:xfrm>
            <a:off x="584781" y="1072381"/>
            <a:ext cx="1342946" cy="1400726"/>
          </a:xfrm>
          <a:custGeom>
            <a:avLst/>
            <a:gdLst/>
            <a:ahLst/>
            <a:cxnLst/>
            <a:rect l="l" t="t" r="r" b="b"/>
            <a:pathLst>
              <a:path w="1342946" h="1400726">
                <a:moveTo>
                  <a:pt x="0" y="0"/>
                </a:moveTo>
                <a:lnTo>
                  <a:pt x="1342945" y="0"/>
                </a:lnTo>
                <a:lnTo>
                  <a:pt x="1342945" y="1400726"/>
                </a:lnTo>
                <a:lnTo>
                  <a:pt x="0" y="1400726"/>
                </a:lnTo>
                <a:lnTo>
                  <a:pt x="0" y="0"/>
                </a:lnTo>
                <a:close/>
              </a:path>
            </a:pathLst>
          </a:custGeom>
          <a:blipFill>
            <a:blip r:embed="rId2"/>
            <a:stretch>
              <a:fillRect/>
            </a:stretch>
          </a:blipFill>
        </p:spPr>
      </p:sp>
      <p:sp>
        <p:nvSpPr>
          <p:cNvPr id="6" name="TextBox 6"/>
          <p:cNvSpPr txBox="1"/>
          <p:nvPr/>
        </p:nvSpPr>
        <p:spPr>
          <a:xfrm>
            <a:off x="2362200" y="1457732"/>
            <a:ext cx="9144001" cy="483466"/>
          </a:xfrm>
          <a:prstGeom prst="rect">
            <a:avLst/>
          </a:prstGeom>
        </p:spPr>
        <p:txBody>
          <a:bodyPr wrap="square" lIns="0" tIns="0" rIns="0" bIns="0" rtlCol="0" anchor="t">
            <a:spAutoFit/>
          </a:bodyPr>
          <a:lstStyle/>
          <a:p>
            <a:pPr algn="ctr">
              <a:lnSpc>
                <a:spcPts val="3893"/>
              </a:lnSpc>
              <a:spcBef>
                <a:spcPct val="0"/>
              </a:spcBef>
            </a:pPr>
            <a:r>
              <a:rPr lang="en-US" sz="3200" b="1" dirty="0" err="1">
                <a:solidFill>
                  <a:srgbClr val="000000"/>
                </a:solidFill>
                <a:ea typeface="League Spartan"/>
                <a:cs typeface="League Spartan"/>
                <a:sym typeface="League Spartan"/>
              </a:rPr>
              <a:t>Comparar</a:t>
            </a:r>
            <a:r>
              <a:rPr lang="en-US" sz="3200" b="1" dirty="0">
                <a:solidFill>
                  <a:srgbClr val="000000"/>
                </a:solidFill>
                <a:ea typeface="League Spartan"/>
                <a:cs typeface="League Spartan"/>
                <a:sym typeface="League Spartan"/>
              </a:rPr>
              <a:t> la </a:t>
            </a:r>
            <a:r>
              <a:rPr lang="en-US" sz="3200" b="1" dirty="0" err="1">
                <a:solidFill>
                  <a:srgbClr val="000000"/>
                </a:solidFill>
                <a:ea typeface="League Spartan"/>
                <a:cs typeface="League Spartan"/>
                <a:sym typeface="League Spartan"/>
              </a:rPr>
              <a:t>salida</a:t>
            </a:r>
            <a:r>
              <a:rPr lang="en-US" sz="3200" b="1" dirty="0">
                <a:solidFill>
                  <a:srgbClr val="000000"/>
                </a:solidFill>
                <a:ea typeface="League Spartan"/>
                <a:cs typeface="League Spartan"/>
                <a:sym typeface="League Spartan"/>
              </a:rPr>
              <a:t> de dos </a:t>
            </a:r>
            <a:r>
              <a:rPr lang="en-US" sz="3200" b="1" dirty="0" err="1">
                <a:solidFill>
                  <a:srgbClr val="000000"/>
                </a:solidFill>
                <a:ea typeface="League Spartan"/>
                <a:cs typeface="League Spartan"/>
                <a:sym typeface="League Spartan"/>
              </a:rPr>
              <a:t>instrucciones</a:t>
            </a:r>
            <a:r>
              <a:rPr lang="en-US" sz="3200" b="1" dirty="0">
                <a:solidFill>
                  <a:srgbClr val="000000"/>
                </a:solidFill>
                <a:ea typeface="League Spartan"/>
                <a:cs typeface="League Spartan"/>
                <a:sym typeface="League Spartan"/>
              </a:rPr>
              <a:t> </a:t>
            </a:r>
            <a:r>
              <a:rPr lang="en-US" sz="3200" b="1" dirty="0" err="1">
                <a:solidFill>
                  <a:srgbClr val="000000"/>
                </a:solidFill>
                <a:ea typeface="League Spartan"/>
                <a:cs typeface="League Spartan"/>
                <a:sym typeface="League Spartan"/>
              </a:rPr>
              <a:t>diferentes</a:t>
            </a:r>
            <a:endParaRPr lang="en-US" sz="3200" b="1" dirty="0">
              <a:solidFill>
                <a:srgbClr val="000000"/>
              </a:solidFill>
              <a:ea typeface="League Spartan"/>
              <a:cs typeface="League Spartan"/>
              <a:sym typeface="League Spartan"/>
            </a:endParaRPr>
          </a:p>
        </p:txBody>
      </p:sp>
      <p:sp>
        <p:nvSpPr>
          <p:cNvPr id="7" name="Freeform 7"/>
          <p:cNvSpPr/>
          <p:nvPr/>
        </p:nvSpPr>
        <p:spPr>
          <a:xfrm>
            <a:off x="800151" y="3246900"/>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
        <p:nvSpPr>
          <p:cNvPr id="8" name="Freeform 8"/>
          <p:cNvSpPr/>
          <p:nvPr/>
        </p:nvSpPr>
        <p:spPr>
          <a:xfrm>
            <a:off x="721608" y="5753200"/>
            <a:ext cx="1127576" cy="933069"/>
          </a:xfrm>
          <a:custGeom>
            <a:avLst/>
            <a:gdLst/>
            <a:ahLst/>
            <a:cxnLst/>
            <a:rect l="l" t="t" r="r" b="b"/>
            <a:pathLst>
              <a:path w="1127576" h="933069">
                <a:moveTo>
                  <a:pt x="0" y="0"/>
                </a:moveTo>
                <a:lnTo>
                  <a:pt x="1127576" y="0"/>
                </a:lnTo>
                <a:lnTo>
                  <a:pt x="1127576" y="933069"/>
                </a:lnTo>
                <a:lnTo>
                  <a:pt x="0" y="933069"/>
                </a:lnTo>
                <a:lnTo>
                  <a:pt x="0" y="0"/>
                </a:lnTo>
                <a:close/>
              </a:path>
            </a:pathLst>
          </a:custGeom>
          <a:blipFill>
            <a:blip r:embed="rId3"/>
            <a:stretch>
              <a:fillRect/>
            </a:stretch>
          </a:blipFill>
        </p:spPr>
      </p:sp>
      <p:sp>
        <p:nvSpPr>
          <p:cNvPr id="9" name="TextBox 9"/>
          <p:cNvSpPr txBox="1"/>
          <p:nvPr/>
        </p:nvSpPr>
        <p:spPr>
          <a:xfrm>
            <a:off x="2209800" y="3236572"/>
            <a:ext cx="7391400" cy="476862"/>
          </a:xfrm>
          <a:prstGeom prst="rect">
            <a:avLst/>
          </a:prstGeom>
        </p:spPr>
        <p:txBody>
          <a:bodyPr wrap="square" lIns="0" tIns="0" rIns="0" bIns="0" rtlCol="0" anchor="t">
            <a:spAutoFit/>
          </a:bodyPr>
          <a:lstStyle/>
          <a:p>
            <a:pPr algn="ctr">
              <a:lnSpc>
                <a:spcPts val="4025"/>
              </a:lnSpc>
              <a:spcBef>
                <a:spcPct val="0"/>
              </a:spcBef>
            </a:pPr>
            <a:r>
              <a:rPr lang="es-MX" sz="2800" dirty="0"/>
              <a:t>Escribe un mensaje sobre ahorro de energía</a:t>
            </a:r>
            <a:endParaRPr lang="en-US" sz="2800" dirty="0">
              <a:solidFill>
                <a:srgbClr val="000000"/>
              </a:solidFill>
              <a:ea typeface="Open Sauce"/>
              <a:cs typeface="Open Sauce"/>
              <a:sym typeface="Open Sauce"/>
            </a:endParaRPr>
          </a:p>
        </p:txBody>
      </p:sp>
      <p:sp>
        <p:nvSpPr>
          <p:cNvPr id="10" name="CuadroTexto 9">
            <a:extLst>
              <a:ext uri="{FF2B5EF4-FFF2-40B4-BE49-F238E27FC236}">
                <a16:creationId xmlns:a16="http://schemas.microsoft.com/office/drawing/2014/main" id="{42C3A278-BA51-4A7C-A81B-5E6A2FB2A8AF}"/>
              </a:ext>
            </a:extLst>
          </p:cNvPr>
          <p:cNvSpPr txBox="1"/>
          <p:nvPr/>
        </p:nvSpPr>
        <p:spPr>
          <a:xfrm>
            <a:off x="2743200" y="4686300"/>
            <a:ext cx="13411200" cy="4832092"/>
          </a:xfrm>
          <a:prstGeom prst="rect">
            <a:avLst/>
          </a:prstGeom>
          <a:noFill/>
        </p:spPr>
        <p:txBody>
          <a:bodyPr wrap="square">
            <a:spAutoFit/>
          </a:bodyPr>
          <a:lstStyle/>
          <a:p>
            <a:r>
              <a:rPr lang="es-MX" sz="2800" dirty="0"/>
              <a:t>Redacta un mensaje dirigido al personal operativo de una planta industrial en México sobre el uso eficiente de la energía eléctrica.</a:t>
            </a:r>
          </a:p>
          <a:p>
            <a:r>
              <a:rPr lang="es-MX" sz="2800" b="1" dirty="0"/>
              <a:t>Directrices:</a:t>
            </a:r>
          </a:p>
          <a:p>
            <a:pPr marL="457200" indent="-457200">
              <a:buFont typeface="Arial" panose="020B0604020202020204" pitchFamily="34" charset="0"/>
              <a:buChar char="•"/>
            </a:pPr>
            <a:r>
              <a:rPr lang="es-MX" sz="2800" dirty="0"/>
              <a:t>Tono cercano y motivador</a:t>
            </a:r>
          </a:p>
          <a:p>
            <a:pPr marL="457200" indent="-457200">
              <a:buFont typeface="Arial" panose="020B0604020202020204" pitchFamily="34" charset="0"/>
              <a:buChar char="•"/>
            </a:pPr>
            <a:r>
              <a:rPr lang="es-MX" sz="2800" dirty="0"/>
              <a:t>Lenguaje sencillo y claro</a:t>
            </a:r>
          </a:p>
          <a:p>
            <a:pPr marL="457200" indent="-457200">
              <a:buFont typeface="Arial" panose="020B0604020202020204" pitchFamily="34" charset="0"/>
              <a:buChar char="•"/>
            </a:pPr>
            <a:r>
              <a:rPr lang="es-MX" sz="2800" dirty="0"/>
              <a:t>Enfocado en acciones diarias concretas</a:t>
            </a:r>
          </a:p>
          <a:p>
            <a:r>
              <a:rPr lang="es-MX" sz="2800" b="1" dirty="0"/>
              <a:t>Restricciones</a:t>
            </a:r>
          </a:p>
          <a:p>
            <a:pPr marL="457200" indent="-457200">
              <a:buFont typeface="Arial" panose="020B0604020202020204" pitchFamily="34" charset="0"/>
              <a:buChar char="•"/>
            </a:pPr>
            <a:r>
              <a:rPr lang="es-MX" sz="2800" dirty="0"/>
              <a:t>Máximo 60 palabras</a:t>
            </a:r>
          </a:p>
          <a:p>
            <a:pPr marL="457200" indent="-457200">
              <a:buFont typeface="Arial" panose="020B0604020202020204" pitchFamily="34" charset="0"/>
              <a:buChar char="•"/>
            </a:pPr>
            <a:r>
              <a:rPr lang="es-MX" sz="2800" dirty="0"/>
              <a:t>No uses términos técnicos</a:t>
            </a:r>
          </a:p>
          <a:p>
            <a:pPr marL="457200" indent="-457200">
              <a:buFont typeface="Arial" panose="020B0604020202020204" pitchFamily="34" charset="0"/>
              <a:buChar char="•"/>
            </a:pPr>
            <a:r>
              <a:rPr lang="es-MX" sz="2800" dirty="0"/>
              <a:t>No menciones sanciones ni multas</a:t>
            </a:r>
          </a:p>
          <a:p>
            <a:pPr marL="457200" indent="-457200">
              <a:buFont typeface="Arial" panose="020B0604020202020204" pitchFamily="34" charset="0"/>
              <a:buChar char="•"/>
            </a:pPr>
            <a:r>
              <a:rPr lang="es-MX" sz="2800" dirty="0"/>
              <a:t>Usa español neutro de México</a:t>
            </a:r>
            <a:endParaRPr lang="es-CO" sz="2800" dirty="0"/>
          </a:p>
        </p:txBody>
      </p:sp>
    </p:spTree>
    <p:extLst>
      <p:ext uri="{BB962C8B-B14F-4D97-AF65-F5344CB8AC3E}">
        <p14:creationId xmlns:p14="http://schemas.microsoft.com/office/powerpoint/2010/main" val="896979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410200" y="362870"/>
            <a:ext cx="9213041" cy="577081"/>
          </a:xfrm>
          <a:prstGeom prst="rect">
            <a:avLst/>
          </a:prstGeom>
        </p:spPr>
        <p:txBody>
          <a:bodyPr lIns="0" tIns="0" rIns="0" bIns="0" rtlCol="0" anchor="t">
            <a:spAutoFit/>
          </a:bodyPr>
          <a:lstStyle/>
          <a:p>
            <a:pPr algn="ctr">
              <a:lnSpc>
                <a:spcPts val="4484"/>
              </a:lnSpc>
              <a:spcBef>
                <a:spcPct val="0"/>
              </a:spcBef>
            </a:pPr>
            <a:r>
              <a:rPr lang="en-US" sz="3800" dirty="0" err="1">
                <a:solidFill>
                  <a:schemeClr val="accent6">
                    <a:lumMod val="75000"/>
                  </a:schemeClr>
                </a:solidFill>
                <a:ea typeface="Open Sauce"/>
                <a:cs typeface="Open Sauce"/>
                <a:sym typeface="Open Sauce"/>
              </a:rPr>
              <a:t>Ejercicio</a:t>
            </a:r>
            <a:r>
              <a:rPr lang="en-US" sz="3800" dirty="0">
                <a:solidFill>
                  <a:schemeClr val="accent6">
                    <a:lumMod val="75000"/>
                  </a:schemeClr>
                </a:solidFill>
                <a:ea typeface="Open Sauce"/>
                <a:cs typeface="Open Sauce"/>
                <a:sym typeface="Open Sauce"/>
              </a:rPr>
              <a:t> 2</a:t>
            </a:r>
            <a:r>
              <a:rPr lang="en-US" sz="3800" dirty="0">
                <a:solidFill>
                  <a:srgbClr val="2D28A9"/>
                </a:solidFill>
                <a:ea typeface="Open Sauce"/>
                <a:cs typeface="Open Sauce"/>
                <a:sym typeface="Open Sauce"/>
              </a:rPr>
              <a:t> </a:t>
            </a:r>
          </a:p>
        </p:txBody>
      </p:sp>
      <p:sp>
        <p:nvSpPr>
          <p:cNvPr id="5" name="Freeform 5"/>
          <p:cNvSpPr/>
          <p:nvPr/>
        </p:nvSpPr>
        <p:spPr>
          <a:xfrm>
            <a:off x="584781" y="1072381"/>
            <a:ext cx="1342946" cy="1400726"/>
          </a:xfrm>
          <a:custGeom>
            <a:avLst/>
            <a:gdLst/>
            <a:ahLst/>
            <a:cxnLst/>
            <a:rect l="l" t="t" r="r" b="b"/>
            <a:pathLst>
              <a:path w="1342946" h="1400726">
                <a:moveTo>
                  <a:pt x="0" y="0"/>
                </a:moveTo>
                <a:lnTo>
                  <a:pt x="1342945" y="0"/>
                </a:lnTo>
                <a:lnTo>
                  <a:pt x="1342945" y="1400726"/>
                </a:lnTo>
                <a:lnTo>
                  <a:pt x="0" y="1400726"/>
                </a:lnTo>
                <a:lnTo>
                  <a:pt x="0" y="0"/>
                </a:lnTo>
                <a:close/>
              </a:path>
            </a:pathLst>
          </a:custGeom>
          <a:blipFill>
            <a:blip r:embed="rId2"/>
            <a:stretch>
              <a:fillRect/>
            </a:stretch>
          </a:blipFill>
        </p:spPr>
      </p:sp>
      <p:sp>
        <p:nvSpPr>
          <p:cNvPr id="6" name="TextBox 6"/>
          <p:cNvSpPr txBox="1"/>
          <p:nvPr/>
        </p:nvSpPr>
        <p:spPr>
          <a:xfrm>
            <a:off x="2454965" y="1531011"/>
            <a:ext cx="9018816" cy="483466"/>
          </a:xfrm>
          <a:prstGeom prst="rect">
            <a:avLst/>
          </a:prstGeom>
        </p:spPr>
        <p:txBody>
          <a:bodyPr wrap="square" lIns="0" tIns="0" rIns="0" bIns="0" rtlCol="0" anchor="t">
            <a:spAutoFit/>
          </a:bodyPr>
          <a:lstStyle/>
          <a:p>
            <a:pPr algn="ctr">
              <a:lnSpc>
                <a:spcPts val="3893"/>
              </a:lnSpc>
              <a:spcBef>
                <a:spcPct val="0"/>
              </a:spcBef>
            </a:pPr>
            <a:r>
              <a:rPr lang="en-US" sz="3200" b="1" dirty="0" err="1">
                <a:solidFill>
                  <a:srgbClr val="000000"/>
                </a:solidFill>
                <a:ea typeface="League Spartan"/>
                <a:cs typeface="League Spartan"/>
                <a:sym typeface="League Spartan"/>
              </a:rPr>
              <a:t>Comparar</a:t>
            </a:r>
            <a:r>
              <a:rPr lang="en-US" sz="3200" b="1" dirty="0">
                <a:solidFill>
                  <a:srgbClr val="000000"/>
                </a:solidFill>
                <a:ea typeface="League Spartan"/>
                <a:cs typeface="League Spartan"/>
                <a:sym typeface="League Spartan"/>
              </a:rPr>
              <a:t> la </a:t>
            </a:r>
            <a:r>
              <a:rPr lang="en-US" sz="3200" b="1" dirty="0" err="1">
                <a:solidFill>
                  <a:srgbClr val="000000"/>
                </a:solidFill>
                <a:ea typeface="League Spartan"/>
                <a:cs typeface="League Spartan"/>
                <a:sym typeface="League Spartan"/>
              </a:rPr>
              <a:t>salida</a:t>
            </a:r>
            <a:r>
              <a:rPr lang="en-US" sz="3200" b="1" dirty="0">
                <a:solidFill>
                  <a:srgbClr val="000000"/>
                </a:solidFill>
                <a:ea typeface="League Spartan"/>
                <a:cs typeface="League Spartan"/>
                <a:sym typeface="League Spartan"/>
              </a:rPr>
              <a:t> de dos </a:t>
            </a:r>
            <a:r>
              <a:rPr lang="en-US" sz="3200" b="1" dirty="0" err="1">
                <a:solidFill>
                  <a:srgbClr val="000000"/>
                </a:solidFill>
                <a:ea typeface="League Spartan"/>
                <a:cs typeface="League Spartan"/>
                <a:sym typeface="League Spartan"/>
              </a:rPr>
              <a:t>instrucciones</a:t>
            </a:r>
            <a:r>
              <a:rPr lang="en-US" sz="3200" b="1" dirty="0">
                <a:solidFill>
                  <a:srgbClr val="000000"/>
                </a:solidFill>
                <a:ea typeface="League Spartan"/>
                <a:cs typeface="League Spartan"/>
                <a:sym typeface="League Spartan"/>
              </a:rPr>
              <a:t> </a:t>
            </a:r>
            <a:r>
              <a:rPr lang="en-US" sz="3200" b="1" dirty="0" err="1">
                <a:solidFill>
                  <a:srgbClr val="000000"/>
                </a:solidFill>
                <a:ea typeface="League Spartan"/>
                <a:cs typeface="League Spartan"/>
                <a:sym typeface="League Spartan"/>
              </a:rPr>
              <a:t>diferentes</a:t>
            </a:r>
            <a:endParaRPr lang="en-US" sz="3200" b="1" dirty="0">
              <a:solidFill>
                <a:srgbClr val="000000"/>
              </a:solidFill>
              <a:ea typeface="League Spartan"/>
              <a:cs typeface="League Spartan"/>
              <a:sym typeface="League Spartan"/>
            </a:endParaRPr>
          </a:p>
        </p:txBody>
      </p:sp>
      <p:sp>
        <p:nvSpPr>
          <p:cNvPr id="7" name="Freeform 7"/>
          <p:cNvSpPr/>
          <p:nvPr/>
        </p:nvSpPr>
        <p:spPr>
          <a:xfrm>
            <a:off x="800151" y="3246900"/>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
        <p:nvSpPr>
          <p:cNvPr id="8" name="Freeform 8"/>
          <p:cNvSpPr/>
          <p:nvPr/>
        </p:nvSpPr>
        <p:spPr>
          <a:xfrm>
            <a:off x="721608" y="5753200"/>
            <a:ext cx="1127576" cy="933069"/>
          </a:xfrm>
          <a:custGeom>
            <a:avLst/>
            <a:gdLst/>
            <a:ahLst/>
            <a:cxnLst/>
            <a:rect l="l" t="t" r="r" b="b"/>
            <a:pathLst>
              <a:path w="1127576" h="933069">
                <a:moveTo>
                  <a:pt x="0" y="0"/>
                </a:moveTo>
                <a:lnTo>
                  <a:pt x="1127576" y="0"/>
                </a:lnTo>
                <a:lnTo>
                  <a:pt x="1127576" y="933069"/>
                </a:lnTo>
                <a:lnTo>
                  <a:pt x="0" y="933069"/>
                </a:lnTo>
                <a:lnTo>
                  <a:pt x="0" y="0"/>
                </a:lnTo>
                <a:close/>
              </a:path>
            </a:pathLst>
          </a:custGeom>
          <a:blipFill>
            <a:blip r:embed="rId3"/>
            <a:stretch>
              <a:fillRect/>
            </a:stretch>
          </a:blipFill>
        </p:spPr>
      </p:sp>
      <p:sp>
        <p:nvSpPr>
          <p:cNvPr id="9" name="TextBox 9"/>
          <p:cNvSpPr txBox="1"/>
          <p:nvPr/>
        </p:nvSpPr>
        <p:spPr>
          <a:xfrm>
            <a:off x="2590800" y="3466892"/>
            <a:ext cx="4149966" cy="493084"/>
          </a:xfrm>
          <a:prstGeom prst="rect">
            <a:avLst/>
          </a:prstGeom>
        </p:spPr>
        <p:txBody>
          <a:bodyPr wrap="square" lIns="0" tIns="0" rIns="0" bIns="0" rtlCol="0" anchor="t">
            <a:spAutoFit/>
          </a:bodyPr>
          <a:lstStyle/>
          <a:p>
            <a:pPr algn="ctr">
              <a:lnSpc>
                <a:spcPts val="4025"/>
              </a:lnSpc>
              <a:spcBef>
                <a:spcPct val="0"/>
              </a:spcBef>
            </a:pPr>
            <a:r>
              <a:rPr lang="es-CO" sz="3200" dirty="0"/>
              <a:t>Ayúdame con un </a:t>
            </a:r>
            <a:r>
              <a:rPr lang="es-CO" sz="3200" dirty="0" err="1"/>
              <a:t>EnPI</a:t>
            </a:r>
            <a:r>
              <a:rPr lang="es-CO" sz="3200" dirty="0"/>
              <a:t>.</a:t>
            </a:r>
            <a:endParaRPr lang="en-US" sz="3200" dirty="0">
              <a:solidFill>
                <a:srgbClr val="000000"/>
              </a:solidFill>
              <a:ea typeface="Open Sauce"/>
              <a:cs typeface="Open Sauce"/>
              <a:sym typeface="Open Sauce"/>
            </a:endParaRPr>
          </a:p>
        </p:txBody>
      </p:sp>
      <p:sp>
        <p:nvSpPr>
          <p:cNvPr id="10" name="CuadroTexto 9">
            <a:extLst>
              <a:ext uri="{FF2B5EF4-FFF2-40B4-BE49-F238E27FC236}">
                <a16:creationId xmlns:a16="http://schemas.microsoft.com/office/drawing/2014/main" id="{42C3A278-BA51-4A7C-A81B-5E6A2FB2A8AF}"/>
              </a:ext>
            </a:extLst>
          </p:cNvPr>
          <p:cNvSpPr txBox="1"/>
          <p:nvPr/>
        </p:nvSpPr>
        <p:spPr>
          <a:xfrm>
            <a:off x="2743200" y="5184913"/>
            <a:ext cx="13411200" cy="3970318"/>
          </a:xfrm>
          <a:prstGeom prst="rect">
            <a:avLst/>
          </a:prstGeom>
          <a:noFill/>
        </p:spPr>
        <p:txBody>
          <a:bodyPr wrap="square">
            <a:spAutoFit/>
          </a:bodyPr>
          <a:lstStyle/>
          <a:p>
            <a:r>
              <a:rPr lang="es-MX" sz="2800" dirty="0"/>
              <a:t>Actúa como especialista en ISO 50001 en México.</a:t>
            </a:r>
          </a:p>
          <a:p>
            <a:r>
              <a:rPr lang="es-MX" sz="2800" dirty="0"/>
              <a:t>Propón un </a:t>
            </a:r>
            <a:r>
              <a:rPr lang="es-MX" sz="2800" dirty="0" err="1"/>
              <a:t>EnPI</a:t>
            </a:r>
            <a:r>
              <a:rPr lang="es-MX" sz="2800" dirty="0"/>
              <a:t> para una planta manufacturera.</a:t>
            </a:r>
          </a:p>
          <a:p>
            <a:r>
              <a:rPr lang="es-MX" sz="2800" b="1" dirty="0"/>
              <a:t>Directrices</a:t>
            </a:r>
          </a:p>
          <a:p>
            <a:pPr marL="457200" indent="-457200">
              <a:buFont typeface="Arial" panose="020B0604020202020204" pitchFamily="34" charset="0"/>
              <a:buChar char="•"/>
            </a:pPr>
            <a:r>
              <a:rPr lang="es-MX" sz="2800" dirty="0"/>
              <a:t>Debe relacionar consumo eléctrico y producción</a:t>
            </a:r>
          </a:p>
          <a:p>
            <a:pPr marL="457200" indent="-457200">
              <a:buFont typeface="Arial" panose="020B0604020202020204" pitchFamily="34" charset="0"/>
              <a:buChar char="•"/>
            </a:pPr>
            <a:r>
              <a:rPr lang="es-MX" sz="2800" dirty="0"/>
              <a:t>Debe ser fácil de medir mensualmente</a:t>
            </a:r>
          </a:p>
          <a:p>
            <a:r>
              <a:rPr lang="es-MX" sz="2800" b="1" dirty="0"/>
              <a:t>Restricciones</a:t>
            </a:r>
          </a:p>
          <a:p>
            <a:pPr marL="457200" indent="-457200">
              <a:buFont typeface="Arial" panose="020B0604020202020204" pitchFamily="34" charset="0"/>
              <a:buChar char="•"/>
            </a:pPr>
            <a:r>
              <a:rPr lang="es-MX" sz="2800" dirty="0"/>
              <a:t>Usa solo una fórmula</a:t>
            </a:r>
          </a:p>
          <a:p>
            <a:pPr marL="457200" indent="-457200">
              <a:buFont typeface="Arial" panose="020B0604020202020204" pitchFamily="34" charset="0"/>
              <a:buChar char="•"/>
            </a:pPr>
            <a:r>
              <a:rPr lang="es-MX" sz="2800" dirty="0"/>
              <a:t>No incluyas más de dos variables</a:t>
            </a:r>
          </a:p>
          <a:p>
            <a:pPr marL="457200" indent="-457200">
              <a:buFont typeface="Arial" panose="020B0604020202020204" pitchFamily="34" charset="0"/>
              <a:buChar char="•"/>
            </a:pPr>
            <a:r>
              <a:rPr lang="es-MX" sz="2800" dirty="0"/>
              <a:t>Preséntalo en una sola línea</a:t>
            </a:r>
            <a:endParaRPr lang="es-CO" sz="2800" dirty="0"/>
          </a:p>
        </p:txBody>
      </p:sp>
    </p:spTree>
    <p:extLst>
      <p:ext uri="{BB962C8B-B14F-4D97-AF65-F5344CB8AC3E}">
        <p14:creationId xmlns:p14="http://schemas.microsoft.com/office/powerpoint/2010/main" val="244805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32756" y="4480560"/>
            <a:ext cx="7811707" cy="1359346"/>
          </a:xfrm>
          <a:prstGeom prst="rect">
            <a:avLst/>
          </a:prstGeom>
        </p:spPr>
        <p:txBody>
          <a:bodyPr lIns="0" tIns="0" rIns="0" bIns="0" rtlCol="0" anchor="t">
            <a:spAutoFit/>
          </a:bodyPr>
          <a:lstStyle/>
          <a:p>
            <a:pPr algn="ctr">
              <a:lnSpc>
                <a:spcPts val="5309"/>
              </a:lnSpc>
            </a:pPr>
            <a:r>
              <a:rPr lang="en-US" sz="4500" dirty="0">
                <a:solidFill>
                  <a:schemeClr val="accent6">
                    <a:lumMod val="75000"/>
                  </a:schemeClr>
                </a:solidFill>
                <a:ea typeface="Open Sauce"/>
                <a:cs typeface="Open Sauce"/>
                <a:sym typeface="Open Sauce"/>
              </a:rPr>
              <a:t>Para </a:t>
            </a:r>
            <a:r>
              <a:rPr lang="en-US" sz="4500" dirty="0" err="1">
                <a:solidFill>
                  <a:schemeClr val="accent6">
                    <a:lumMod val="75000"/>
                  </a:schemeClr>
                </a:solidFill>
                <a:ea typeface="Open Sauce"/>
                <a:cs typeface="Open Sauce"/>
                <a:sym typeface="Open Sauce"/>
              </a:rPr>
              <a:t>tener</a:t>
            </a:r>
            <a:r>
              <a:rPr lang="en-US" sz="4500" dirty="0">
                <a:solidFill>
                  <a:schemeClr val="accent6">
                    <a:lumMod val="75000"/>
                  </a:schemeClr>
                </a:solidFill>
                <a:ea typeface="Open Sauce"/>
                <a:cs typeface="Open Sauce"/>
                <a:sym typeface="Open Sauce"/>
              </a:rPr>
              <a:t> </a:t>
            </a:r>
            <a:r>
              <a:rPr lang="en-US" sz="4500" dirty="0" err="1">
                <a:solidFill>
                  <a:schemeClr val="accent6">
                    <a:lumMod val="75000"/>
                  </a:schemeClr>
                </a:solidFill>
                <a:ea typeface="Open Sauce"/>
                <a:cs typeface="Open Sauce"/>
                <a:sym typeface="Open Sauce"/>
              </a:rPr>
              <a:t>en</a:t>
            </a:r>
            <a:r>
              <a:rPr lang="en-US" sz="4500" dirty="0">
                <a:solidFill>
                  <a:schemeClr val="accent6">
                    <a:lumMod val="75000"/>
                  </a:schemeClr>
                </a:solidFill>
                <a:ea typeface="Open Sauce"/>
                <a:cs typeface="Open Sauce"/>
                <a:sym typeface="Open Sauce"/>
              </a:rPr>
              <a:t> </a:t>
            </a:r>
            <a:r>
              <a:rPr lang="en-US" sz="4500" dirty="0" err="1">
                <a:solidFill>
                  <a:schemeClr val="accent6">
                    <a:lumMod val="75000"/>
                  </a:schemeClr>
                </a:solidFill>
                <a:ea typeface="Open Sauce"/>
                <a:cs typeface="Open Sauce"/>
                <a:sym typeface="Open Sauce"/>
              </a:rPr>
              <a:t>cuenta</a:t>
            </a:r>
            <a:r>
              <a:rPr lang="en-US" sz="4500" dirty="0">
                <a:solidFill>
                  <a:schemeClr val="accent6">
                    <a:lumMod val="75000"/>
                  </a:schemeClr>
                </a:solidFill>
                <a:ea typeface="Open Sauce"/>
                <a:cs typeface="Open Sauce"/>
                <a:sym typeface="Open Sauce"/>
              </a:rPr>
              <a:t>: </a:t>
            </a:r>
          </a:p>
          <a:p>
            <a:pPr algn="ctr">
              <a:lnSpc>
                <a:spcPts val="5309"/>
              </a:lnSpc>
            </a:pPr>
            <a:r>
              <a:rPr lang="en-US" sz="4500" dirty="0">
                <a:solidFill>
                  <a:schemeClr val="accent6">
                    <a:lumMod val="75000"/>
                  </a:schemeClr>
                </a:solidFill>
                <a:ea typeface="Open Sauce"/>
                <a:cs typeface="Open Sauce"/>
                <a:sym typeface="Open Sauce"/>
              </a:rPr>
              <a:t>Marco TCREI</a:t>
            </a:r>
            <a:endParaRPr lang="en-US" sz="4500" b="1" dirty="0">
              <a:solidFill>
                <a:schemeClr val="accent6">
                  <a:lumMod val="75000"/>
                </a:schemeClr>
              </a:solidFill>
              <a:ea typeface="Open Sauce Bold"/>
              <a:cs typeface="Open Sauce Bold"/>
              <a:sym typeface="Open Sauce Bold"/>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extLst>
      <p:ext uri="{BB962C8B-B14F-4D97-AF65-F5344CB8AC3E}">
        <p14:creationId xmlns:p14="http://schemas.microsoft.com/office/powerpoint/2010/main" val="581093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4537479" y="451076"/>
            <a:ext cx="9213041" cy="577081"/>
          </a:xfrm>
          <a:prstGeom prst="rect">
            <a:avLst/>
          </a:prstGeom>
        </p:spPr>
        <p:txBody>
          <a:bodyPr lIns="0" tIns="0" rIns="0" bIns="0" rtlCol="0" anchor="t">
            <a:spAutoFit/>
          </a:bodyPr>
          <a:lstStyle/>
          <a:p>
            <a:pPr algn="ctr">
              <a:lnSpc>
                <a:spcPts val="4484"/>
              </a:lnSpc>
              <a:spcBef>
                <a:spcPct val="0"/>
              </a:spcBef>
            </a:pPr>
            <a:r>
              <a:rPr lang="en-US" sz="4400" dirty="0" err="1">
                <a:solidFill>
                  <a:schemeClr val="accent6">
                    <a:lumMod val="75000"/>
                  </a:schemeClr>
                </a:solidFill>
                <a:ea typeface="Open Sauce"/>
                <a:cs typeface="Open Sauce"/>
                <a:sym typeface="Open Sauce"/>
              </a:rPr>
              <a:t>Inteligencia</a:t>
            </a:r>
            <a:r>
              <a:rPr lang="en-US" sz="4400" dirty="0">
                <a:solidFill>
                  <a:schemeClr val="accent6">
                    <a:lumMod val="75000"/>
                  </a:schemeClr>
                </a:solidFill>
                <a:ea typeface="Open Sauce"/>
                <a:cs typeface="Open Sauce"/>
                <a:sym typeface="Open Sauce"/>
              </a:rPr>
              <a:t> Artificial </a:t>
            </a:r>
            <a:r>
              <a:rPr lang="en-US" sz="4400" dirty="0" err="1">
                <a:solidFill>
                  <a:schemeClr val="accent6">
                    <a:lumMod val="75000"/>
                  </a:schemeClr>
                </a:solidFill>
                <a:ea typeface="Open Sauce"/>
                <a:cs typeface="Open Sauce"/>
                <a:sym typeface="Open Sauce"/>
              </a:rPr>
              <a:t>Generativa</a:t>
            </a:r>
            <a:endParaRPr lang="en-US" sz="4400" dirty="0">
              <a:solidFill>
                <a:schemeClr val="accent6">
                  <a:lumMod val="75000"/>
                </a:schemeClr>
              </a:solidFill>
              <a:ea typeface="Open Sauce"/>
              <a:cs typeface="Open Sauce"/>
              <a:sym typeface="Open Sauce"/>
            </a:endParaRPr>
          </a:p>
        </p:txBody>
      </p:sp>
      <p:sp>
        <p:nvSpPr>
          <p:cNvPr id="5" name="TextBox 5"/>
          <p:cNvSpPr txBox="1"/>
          <p:nvPr/>
        </p:nvSpPr>
        <p:spPr>
          <a:xfrm>
            <a:off x="762000" y="3771900"/>
            <a:ext cx="6864086" cy="3077766"/>
          </a:xfrm>
          <a:prstGeom prst="rect">
            <a:avLst/>
          </a:prstGeom>
        </p:spPr>
        <p:txBody>
          <a:bodyPr lIns="0" tIns="0" rIns="0" bIns="0" rtlCol="0" anchor="t">
            <a:spAutoFit/>
          </a:bodyPr>
          <a:lstStyle/>
          <a:p>
            <a:pPr algn="ctr">
              <a:lnSpc>
                <a:spcPts val="4814"/>
              </a:lnSpc>
              <a:spcBef>
                <a:spcPct val="0"/>
              </a:spcBef>
            </a:pPr>
            <a:r>
              <a:rPr lang="en-US" sz="4000" dirty="0" err="1">
                <a:solidFill>
                  <a:srgbClr val="000000"/>
                </a:solidFill>
                <a:ea typeface="Open Sauce"/>
                <a:cs typeface="Open Sauce"/>
                <a:sym typeface="Open Sauce"/>
              </a:rPr>
              <a:t>Inteligencia</a:t>
            </a:r>
            <a:r>
              <a:rPr lang="en-US" sz="4000" dirty="0">
                <a:solidFill>
                  <a:srgbClr val="000000"/>
                </a:solidFill>
                <a:ea typeface="Open Sauce"/>
                <a:cs typeface="Open Sauce"/>
                <a:sym typeface="Open Sauce"/>
              </a:rPr>
              <a:t> artificial que </a:t>
            </a:r>
            <a:r>
              <a:rPr lang="en-US" sz="4000" dirty="0" err="1">
                <a:solidFill>
                  <a:srgbClr val="000000"/>
                </a:solidFill>
                <a:ea typeface="Open Sauce"/>
                <a:cs typeface="Open Sauce"/>
                <a:sym typeface="Open Sauce"/>
              </a:rPr>
              <a:t>aprende</a:t>
            </a:r>
            <a:r>
              <a:rPr lang="en-US" sz="4000" dirty="0">
                <a:solidFill>
                  <a:srgbClr val="000000"/>
                </a:solidFill>
                <a:ea typeface="Open Sauce"/>
                <a:cs typeface="Open Sauce"/>
                <a:sym typeface="Open Sauce"/>
              </a:rPr>
              <a:t> de </a:t>
            </a:r>
            <a:r>
              <a:rPr lang="en-US" sz="4000" dirty="0" err="1">
                <a:solidFill>
                  <a:srgbClr val="000000"/>
                </a:solidFill>
                <a:ea typeface="Open Sauce"/>
                <a:cs typeface="Open Sauce"/>
                <a:sym typeface="Open Sauce"/>
              </a:rPr>
              <a:t>grande</a:t>
            </a:r>
            <a:r>
              <a:rPr lang="en-US" sz="4000" dirty="0">
                <a:solidFill>
                  <a:srgbClr val="000000"/>
                </a:solidFill>
                <a:ea typeface="Open Sauce"/>
                <a:cs typeface="Open Sauce"/>
                <a:sym typeface="Open Sauce"/>
              </a:rPr>
              <a:t> </a:t>
            </a:r>
            <a:r>
              <a:rPr lang="en-US" sz="4000" dirty="0" err="1">
                <a:solidFill>
                  <a:srgbClr val="000000"/>
                </a:solidFill>
                <a:ea typeface="Open Sauce"/>
                <a:cs typeface="Open Sauce"/>
                <a:sym typeface="Open Sauce"/>
              </a:rPr>
              <a:t>cantidades</a:t>
            </a:r>
            <a:r>
              <a:rPr lang="en-US" sz="4000" dirty="0">
                <a:solidFill>
                  <a:srgbClr val="000000"/>
                </a:solidFill>
                <a:ea typeface="Open Sauce"/>
                <a:cs typeface="Open Sauce"/>
                <a:sym typeface="Open Sauce"/>
              </a:rPr>
              <a:t> de </a:t>
            </a:r>
            <a:r>
              <a:rPr lang="en-US" sz="4000" dirty="0" err="1">
                <a:solidFill>
                  <a:srgbClr val="000000"/>
                </a:solidFill>
                <a:ea typeface="Open Sauce"/>
                <a:cs typeface="Open Sauce"/>
                <a:sym typeface="Open Sauce"/>
              </a:rPr>
              <a:t>datos</a:t>
            </a:r>
            <a:r>
              <a:rPr lang="en-US" sz="4000" dirty="0">
                <a:solidFill>
                  <a:srgbClr val="000000"/>
                </a:solidFill>
                <a:ea typeface="Open Sauce"/>
                <a:cs typeface="Open Sauce"/>
                <a:sym typeface="Open Sauce"/>
              </a:rPr>
              <a:t> y </a:t>
            </a:r>
            <a:r>
              <a:rPr lang="en-US" sz="4000" dirty="0" err="1">
                <a:solidFill>
                  <a:srgbClr val="000000"/>
                </a:solidFill>
                <a:ea typeface="Open Sauce"/>
                <a:cs typeface="Open Sauce"/>
                <a:sym typeface="Open Sauce"/>
              </a:rPr>
              <a:t>puede</a:t>
            </a:r>
            <a:r>
              <a:rPr lang="en-US" sz="4000" dirty="0">
                <a:solidFill>
                  <a:srgbClr val="000000"/>
                </a:solidFill>
                <a:ea typeface="Open Sauce"/>
                <a:cs typeface="Open Sauce"/>
                <a:sym typeface="Open Sauce"/>
              </a:rPr>
              <a:t> </a:t>
            </a:r>
            <a:r>
              <a:rPr lang="en-US" sz="4000" dirty="0" err="1">
                <a:solidFill>
                  <a:srgbClr val="2D28A9"/>
                </a:solidFill>
                <a:ea typeface="Open Sauce"/>
                <a:cs typeface="Open Sauce"/>
                <a:sym typeface="Open Sauce"/>
              </a:rPr>
              <a:t>generar</a:t>
            </a:r>
            <a:r>
              <a:rPr lang="en-US" sz="4000" dirty="0">
                <a:solidFill>
                  <a:srgbClr val="2D28A9"/>
                </a:solidFill>
                <a:ea typeface="Open Sauce"/>
                <a:cs typeface="Open Sauce"/>
                <a:sym typeface="Open Sauce"/>
              </a:rPr>
              <a:t> </a:t>
            </a:r>
            <a:r>
              <a:rPr lang="en-US" sz="4000" dirty="0" err="1">
                <a:solidFill>
                  <a:srgbClr val="2D28A9"/>
                </a:solidFill>
                <a:ea typeface="Open Sauce"/>
                <a:cs typeface="Open Sauce"/>
                <a:sym typeface="Open Sauce"/>
              </a:rPr>
              <a:t>contenido</a:t>
            </a:r>
            <a:r>
              <a:rPr lang="en-US" sz="4000" dirty="0">
                <a:solidFill>
                  <a:srgbClr val="2D28A9"/>
                </a:solidFill>
                <a:ea typeface="Open Sauce"/>
                <a:cs typeface="Open Sauce"/>
                <a:sym typeface="Open Sauce"/>
              </a:rPr>
              <a:t> </a:t>
            </a:r>
            <a:r>
              <a:rPr lang="en-US" sz="4000" dirty="0" err="1">
                <a:solidFill>
                  <a:srgbClr val="2D28A9"/>
                </a:solidFill>
                <a:ea typeface="Open Sauce"/>
                <a:cs typeface="Open Sauce"/>
                <a:sym typeface="Open Sauce"/>
              </a:rPr>
              <a:t>como</a:t>
            </a:r>
            <a:r>
              <a:rPr lang="en-US" sz="4000" dirty="0">
                <a:solidFill>
                  <a:srgbClr val="2D28A9"/>
                </a:solidFill>
                <a:ea typeface="Open Sauce"/>
                <a:cs typeface="Open Sauce"/>
                <a:sym typeface="Open Sauce"/>
              </a:rPr>
              <a:t> </a:t>
            </a:r>
            <a:r>
              <a:rPr lang="en-US" sz="4000" dirty="0" err="1">
                <a:solidFill>
                  <a:srgbClr val="2D28A9"/>
                </a:solidFill>
                <a:ea typeface="Open Sauce"/>
                <a:cs typeface="Open Sauce"/>
                <a:sym typeface="Open Sauce"/>
              </a:rPr>
              <a:t>texto</a:t>
            </a:r>
            <a:r>
              <a:rPr lang="en-US" sz="4000" dirty="0">
                <a:solidFill>
                  <a:srgbClr val="2D28A9"/>
                </a:solidFill>
                <a:ea typeface="Open Sauce"/>
                <a:cs typeface="Open Sauce"/>
                <a:sym typeface="Open Sauce"/>
              </a:rPr>
              <a:t>, audio, </a:t>
            </a:r>
            <a:r>
              <a:rPr lang="en-US" sz="4000" dirty="0" err="1">
                <a:solidFill>
                  <a:srgbClr val="2D28A9"/>
                </a:solidFill>
                <a:ea typeface="Open Sauce"/>
                <a:cs typeface="Open Sauce"/>
                <a:sym typeface="Open Sauce"/>
              </a:rPr>
              <a:t>vídeo</a:t>
            </a:r>
            <a:r>
              <a:rPr lang="en-US" sz="4000" dirty="0">
                <a:solidFill>
                  <a:srgbClr val="2D28A9"/>
                </a:solidFill>
                <a:ea typeface="Open Sauce"/>
                <a:cs typeface="Open Sauce"/>
                <a:sym typeface="Open Sauce"/>
              </a:rPr>
              <a:t>, </a:t>
            </a:r>
            <a:r>
              <a:rPr lang="en-US" sz="4000" dirty="0" err="1">
                <a:solidFill>
                  <a:srgbClr val="2D28A9"/>
                </a:solidFill>
                <a:ea typeface="Open Sauce"/>
                <a:cs typeface="Open Sauce"/>
                <a:sym typeface="Open Sauce"/>
              </a:rPr>
              <a:t>imágenes</a:t>
            </a:r>
            <a:r>
              <a:rPr lang="en-US" sz="4000" dirty="0">
                <a:solidFill>
                  <a:srgbClr val="2D28A9"/>
                </a:solidFill>
                <a:ea typeface="Open Sauce"/>
                <a:cs typeface="Open Sauce"/>
                <a:sym typeface="Open Sauce"/>
              </a:rPr>
              <a:t>, etc. </a:t>
            </a:r>
          </a:p>
        </p:txBody>
      </p:sp>
      <p:sp>
        <p:nvSpPr>
          <p:cNvPr id="6" name="Freeform 6"/>
          <p:cNvSpPr/>
          <p:nvPr/>
        </p:nvSpPr>
        <p:spPr>
          <a:xfrm>
            <a:off x="8706171" y="1866900"/>
            <a:ext cx="7769151" cy="7043855"/>
          </a:xfrm>
          <a:custGeom>
            <a:avLst/>
            <a:gdLst/>
            <a:ahLst/>
            <a:cxnLst/>
            <a:rect l="l" t="t" r="r" b="b"/>
            <a:pathLst>
              <a:path w="7769151" h="7043855">
                <a:moveTo>
                  <a:pt x="0" y="0"/>
                </a:moveTo>
                <a:lnTo>
                  <a:pt x="7769151" y="0"/>
                </a:lnTo>
                <a:lnTo>
                  <a:pt x="7769151" y="7043856"/>
                </a:lnTo>
                <a:lnTo>
                  <a:pt x="0" y="7043856"/>
                </a:lnTo>
                <a:lnTo>
                  <a:pt x="0" y="0"/>
                </a:lnTo>
                <a:close/>
              </a:path>
            </a:pathLst>
          </a:custGeom>
          <a:blipFill>
            <a:blip r:embed="rId2"/>
            <a:stretch>
              <a:fillRect l="-36022" t="-5651" r="-35411"/>
            </a:stretch>
          </a:blipFill>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7" name="Freeform 3">
            <a:extLst>
              <a:ext uri="{FF2B5EF4-FFF2-40B4-BE49-F238E27FC236}">
                <a16:creationId xmlns:a16="http://schemas.microsoft.com/office/drawing/2014/main" id="{08014CBD-9D66-4B71-835A-42E48D645962}"/>
              </a:ext>
            </a:extLst>
          </p:cNvPr>
          <p:cNvSpPr/>
          <p:nvPr/>
        </p:nvSpPr>
        <p:spPr>
          <a:xfrm>
            <a:off x="166695" y="647366"/>
            <a:ext cx="1010472" cy="1028470"/>
          </a:xfrm>
          <a:custGeom>
            <a:avLst/>
            <a:gdLst/>
            <a:ahLst/>
            <a:cxnLst/>
            <a:rect l="l" t="t" r="r" b="b"/>
            <a:pathLst>
              <a:path w="1010472" h="1028470">
                <a:moveTo>
                  <a:pt x="0" y="0"/>
                </a:moveTo>
                <a:lnTo>
                  <a:pt x="1010472" y="0"/>
                </a:lnTo>
                <a:lnTo>
                  <a:pt x="1010472" y="1028470"/>
                </a:lnTo>
                <a:lnTo>
                  <a:pt x="0" y="1028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4">
            <a:extLst>
              <a:ext uri="{FF2B5EF4-FFF2-40B4-BE49-F238E27FC236}">
                <a16:creationId xmlns:a16="http://schemas.microsoft.com/office/drawing/2014/main" id="{F4C93EA0-8C4F-423F-A6B0-59685B131A2F}"/>
              </a:ext>
            </a:extLst>
          </p:cNvPr>
          <p:cNvSpPr/>
          <p:nvPr/>
        </p:nvSpPr>
        <p:spPr>
          <a:xfrm>
            <a:off x="0" y="2257018"/>
            <a:ext cx="1343862" cy="1310265"/>
          </a:xfrm>
          <a:custGeom>
            <a:avLst/>
            <a:gdLst/>
            <a:ahLst/>
            <a:cxnLst/>
            <a:rect l="l" t="t" r="r" b="b"/>
            <a:pathLst>
              <a:path w="1343862" h="1310265">
                <a:moveTo>
                  <a:pt x="0" y="0"/>
                </a:moveTo>
                <a:lnTo>
                  <a:pt x="1343862" y="0"/>
                </a:lnTo>
                <a:lnTo>
                  <a:pt x="1343862" y="1310265"/>
                </a:lnTo>
                <a:lnTo>
                  <a:pt x="0" y="13102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5">
            <a:extLst>
              <a:ext uri="{FF2B5EF4-FFF2-40B4-BE49-F238E27FC236}">
                <a16:creationId xmlns:a16="http://schemas.microsoft.com/office/drawing/2014/main" id="{BA66EBDD-C8BC-46AD-A29A-E663BD0AB371}"/>
              </a:ext>
            </a:extLst>
          </p:cNvPr>
          <p:cNvSpPr/>
          <p:nvPr/>
        </p:nvSpPr>
        <p:spPr>
          <a:xfrm>
            <a:off x="87172" y="4459539"/>
            <a:ext cx="1256690" cy="1220560"/>
          </a:xfrm>
          <a:custGeom>
            <a:avLst/>
            <a:gdLst/>
            <a:ahLst/>
            <a:cxnLst/>
            <a:rect l="l" t="t" r="r" b="b"/>
            <a:pathLst>
              <a:path w="1256690" h="1220560">
                <a:moveTo>
                  <a:pt x="0" y="0"/>
                </a:moveTo>
                <a:lnTo>
                  <a:pt x="1256690" y="0"/>
                </a:lnTo>
                <a:lnTo>
                  <a:pt x="1256690" y="1220560"/>
                </a:lnTo>
                <a:lnTo>
                  <a:pt x="0" y="122056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6">
            <a:extLst>
              <a:ext uri="{FF2B5EF4-FFF2-40B4-BE49-F238E27FC236}">
                <a16:creationId xmlns:a16="http://schemas.microsoft.com/office/drawing/2014/main" id="{1FA2385B-55CA-49DA-9405-F2122A8F8C44}"/>
              </a:ext>
            </a:extLst>
          </p:cNvPr>
          <p:cNvSpPr/>
          <p:nvPr/>
        </p:nvSpPr>
        <p:spPr>
          <a:xfrm>
            <a:off x="142883" y="6575449"/>
            <a:ext cx="1010472" cy="1124308"/>
          </a:xfrm>
          <a:custGeom>
            <a:avLst/>
            <a:gdLst/>
            <a:ahLst/>
            <a:cxnLst/>
            <a:rect l="l" t="t" r="r" b="b"/>
            <a:pathLst>
              <a:path w="1010472" h="1124308">
                <a:moveTo>
                  <a:pt x="0" y="0"/>
                </a:moveTo>
                <a:lnTo>
                  <a:pt x="1010472" y="0"/>
                </a:lnTo>
                <a:lnTo>
                  <a:pt x="1010472" y="1124308"/>
                </a:lnTo>
                <a:lnTo>
                  <a:pt x="0" y="112430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Freeform 7">
            <a:extLst>
              <a:ext uri="{FF2B5EF4-FFF2-40B4-BE49-F238E27FC236}">
                <a16:creationId xmlns:a16="http://schemas.microsoft.com/office/drawing/2014/main" id="{B883F589-F04C-4ED8-9170-09CC694179E5}"/>
              </a:ext>
            </a:extLst>
          </p:cNvPr>
          <p:cNvSpPr/>
          <p:nvPr/>
        </p:nvSpPr>
        <p:spPr>
          <a:xfrm>
            <a:off x="293632" y="8595107"/>
            <a:ext cx="708973" cy="1044527"/>
          </a:xfrm>
          <a:custGeom>
            <a:avLst/>
            <a:gdLst/>
            <a:ahLst/>
            <a:cxnLst/>
            <a:rect l="l" t="t" r="r" b="b"/>
            <a:pathLst>
              <a:path w="708973" h="1044527">
                <a:moveTo>
                  <a:pt x="0" y="0"/>
                </a:moveTo>
                <a:lnTo>
                  <a:pt x="708973" y="0"/>
                </a:lnTo>
                <a:lnTo>
                  <a:pt x="708973" y="1044527"/>
                </a:lnTo>
                <a:lnTo>
                  <a:pt x="0" y="104452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2" name="TextBox 8">
            <a:extLst>
              <a:ext uri="{FF2B5EF4-FFF2-40B4-BE49-F238E27FC236}">
                <a16:creationId xmlns:a16="http://schemas.microsoft.com/office/drawing/2014/main" id="{7B5B2FEB-5BC2-4614-857C-6A62F4EE34F9}"/>
              </a:ext>
            </a:extLst>
          </p:cNvPr>
          <p:cNvSpPr txBox="1"/>
          <p:nvPr/>
        </p:nvSpPr>
        <p:spPr>
          <a:xfrm>
            <a:off x="2270324" y="804215"/>
            <a:ext cx="1158675" cy="500137"/>
          </a:xfrm>
          <a:prstGeom prst="rect">
            <a:avLst/>
          </a:prstGeom>
        </p:spPr>
        <p:txBody>
          <a:bodyPr wrap="square" lIns="0" tIns="0" rIns="0" bIns="0" rtlCol="0" anchor="t">
            <a:spAutoFit/>
          </a:bodyPr>
          <a:lstStyle/>
          <a:p>
            <a:pPr algn="ctr">
              <a:lnSpc>
                <a:spcPts val="3893"/>
              </a:lnSpc>
              <a:spcBef>
                <a:spcPct val="0"/>
              </a:spcBef>
            </a:pPr>
            <a:r>
              <a:rPr lang="en-US" sz="3299" dirty="0">
                <a:ea typeface="Open Sauce"/>
                <a:cs typeface="Open Sauce"/>
                <a:sym typeface="Open Sauce"/>
              </a:rPr>
              <a:t>Task</a:t>
            </a:r>
          </a:p>
        </p:txBody>
      </p:sp>
      <p:sp>
        <p:nvSpPr>
          <p:cNvPr id="13" name="TextBox 9">
            <a:extLst>
              <a:ext uri="{FF2B5EF4-FFF2-40B4-BE49-F238E27FC236}">
                <a16:creationId xmlns:a16="http://schemas.microsoft.com/office/drawing/2014/main" id="{714E459B-19BF-4332-B9B3-47B35B5FC197}"/>
              </a:ext>
            </a:extLst>
          </p:cNvPr>
          <p:cNvSpPr txBox="1"/>
          <p:nvPr/>
        </p:nvSpPr>
        <p:spPr>
          <a:xfrm>
            <a:off x="1930699" y="2847895"/>
            <a:ext cx="1786756" cy="500137"/>
          </a:xfrm>
          <a:prstGeom prst="rect">
            <a:avLst/>
          </a:prstGeom>
        </p:spPr>
        <p:txBody>
          <a:bodyPr wrap="square" lIns="0" tIns="0" rIns="0" bIns="0" rtlCol="0" anchor="t">
            <a:spAutoFit/>
          </a:bodyPr>
          <a:lstStyle/>
          <a:p>
            <a:pPr algn="ctr">
              <a:lnSpc>
                <a:spcPts val="3893"/>
              </a:lnSpc>
              <a:spcBef>
                <a:spcPct val="0"/>
              </a:spcBef>
            </a:pPr>
            <a:r>
              <a:rPr lang="en-US" sz="3299" dirty="0">
                <a:ea typeface="Open Sauce"/>
                <a:cs typeface="Open Sauce"/>
                <a:sym typeface="Open Sauce"/>
              </a:rPr>
              <a:t>Context</a:t>
            </a:r>
          </a:p>
        </p:txBody>
      </p:sp>
      <p:sp>
        <p:nvSpPr>
          <p:cNvPr id="14" name="TextBox 10">
            <a:extLst>
              <a:ext uri="{FF2B5EF4-FFF2-40B4-BE49-F238E27FC236}">
                <a16:creationId xmlns:a16="http://schemas.microsoft.com/office/drawing/2014/main" id="{1DE83EFA-9331-4139-BFF4-85F49C0BB23C}"/>
              </a:ext>
            </a:extLst>
          </p:cNvPr>
          <p:cNvSpPr txBox="1"/>
          <p:nvPr/>
        </p:nvSpPr>
        <p:spPr>
          <a:xfrm>
            <a:off x="1578622" y="4819750"/>
            <a:ext cx="2490910" cy="500137"/>
          </a:xfrm>
          <a:prstGeom prst="rect">
            <a:avLst/>
          </a:prstGeom>
        </p:spPr>
        <p:txBody>
          <a:bodyPr wrap="square" lIns="0" tIns="0" rIns="0" bIns="0" rtlCol="0" anchor="t">
            <a:spAutoFit/>
          </a:bodyPr>
          <a:lstStyle/>
          <a:p>
            <a:pPr algn="ctr">
              <a:lnSpc>
                <a:spcPts val="3893"/>
              </a:lnSpc>
              <a:spcBef>
                <a:spcPct val="0"/>
              </a:spcBef>
            </a:pPr>
            <a:r>
              <a:rPr lang="en-US" sz="3299" dirty="0">
                <a:ea typeface="Open Sauce"/>
                <a:cs typeface="Open Sauce"/>
                <a:sym typeface="Open Sauce"/>
              </a:rPr>
              <a:t>References</a:t>
            </a:r>
          </a:p>
        </p:txBody>
      </p:sp>
      <p:sp>
        <p:nvSpPr>
          <p:cNvPr id="15" name="TextBox 11">
            <a:extLst>
              <a:ext uri="{FF2B5EF4-FFF2-40B4-BE49-F238E27FC236}">
                <a16:creationId xmlns:a16="http://schemas.microsoft.com/office/drawing/2014/main" id="{A144A625-62AB-46B1-BFAF-8FBAC34426DA}"/>
              </a:ext>
            </a:extLst>
          </p:cNvPr>
          <p:cNvSpPr txBox="1"/>
          <p:nvPr/>
        </p:nvSpPr>
        <p:spPr>
          <a:xfrm>
            <a:off x="1766196" y="7029551"/>
            <a:ext cx="1951259" cy="500137"/>
          </a:xfrm>
          <a:prstGeom prst="rect">
            <a:avLst/>
          </a:prstGeom>
        </p:spPr>
        <p:txBody>
          <a:bodyPr wrap="square" lIns="0" tIns="0" rIns="0" bIns="0" rtlCol="0" anchor="t">
            <a:spAutoFit/>
          </a:bodyPr>
          <a:lstStyle/>
          <a:p>
            <a:pPr algn="ctr">
              <a:lnSpc>
                <a:spcPts val="3893"/>
              </a:lnSpc>
              <a:spcBef>
                <a:spcPct val="0"/>
              </a:spcBef>
            </a:pPr>
            <a:r>
              <a:rPr lang="en-US" sz="3299" dirty="0">
                <a:ea typeface="Open Sauce"/>
                <a:cs typeface="Open Sauce"/>
                <a:sym typeface="Open Sauce"/>
              </a:rPr>
              <a:t>Evaluate</a:t>
            </a:r>
          </a:p>
        </p:txBody>
      </p:sp>
      <p:sp>
        <p:nvSpPr>
          <p:cNvPr id="16" name="TextBox 12">
            <a:extLst>
              <a:ext uri="{FF2B5EF4-FFF2-40B4-BE49-F238E27FC236}">
                <a16:creationId xmlns:a16="http://schemas.microsoft.com/office/drawing/2014/main" id="{38B2701E-8CA3-45B8-A339-37365D21337D}"/>
              </a:ext>
            </a:extLst>
          </p:cNvPr>
          <p:cNvSpPr txBox="1"/>
          <p:nvPr/>
        </p:nvSpPr>
        <p:spPr>
          <a:xfrm>
            <a:off x="1921296" y="8867301"/>
            <a:ext cx="1507703" cy="500137"/>
          </a:xfrm>
          <a:prstGeom prst="rect">
            <a:avLst/>
          </a:prstGeom>
        </p:spPr>
        <p:txBody>
          <a:bodyPr wrap="square" lIns="0" tIns="0" rIns="0" bIns="0" rtlCol="0" anchor="t">
            <a:spAutoFit/>
          </a:bodyPr>
          <a:lstStyle/>
          <a:p>
            <a:pPr algn="ctr">
              <a:lnSpc>
                <a:spcPts val="3893"/>
              </a:lnSpc>
              <a:spcBef>
                <a:spcPct val="0"/>
              </a:spcBef>
            </a:pPr>
            <a:r>
              <a:rPr lang="en-US" sz="3299" dirty="0">
                <a:ea typeface="Open Sauce"/>
                <a:cs typeface="Open Sauce"/>
                <a:sym typeface="Open Sauce"/>
              </a:rPr>
              <a:t>Iterate</a:t>
            </a:r>
          </a:p>
        </p:txBody>
      </p:sp>
      <p:sp>
        <p:nvSpPr>
          <p:cNvPr id="17" name="TextBox 13">
            <a:extLst>
              <a:ext uri="{FF2B5EF4-FFF2-40B4-BE49-F238E27FC236}">
                <a16:creationId xmlns:a16="http://schemas.microsoft.com/office/drawing/2014/main" id="{347EFA65-AA30-41A6-8811-8890B878BBA2}"/>
              </a:ext>
            </a:extLst>
          </p:cNvPr>
          <p:cNvSpPr txBox="1"/>
          <p:nvPr/>
        </p:nvSpPr>
        <p:spPr>
          <a:xfrm>
            <a:off x="4476260" y="647366"/>
            <a:ext cx="12413348" cy="902970"/>
          </a:xfrm>
          <a:prstGeom prst="rect">
            <a:avLst/>
          </a:prstGeom>
        </p:spPr>
        <p:txBody>
          <a:bodyPr lIns="0" tIns="0" rIns="0" bIns="0" rtlCol="0" anchor="t">
            <a:spAutoFit/>
          </a:bodyPr>
          <a:lstStyle/>
          <a:p>
            <a:pPr algn="just">
              <a:lnSpc>
                <a:spcPts val="3539"/>
              </a:lnSpc>
              <a:spcBef>
                <a:spcPct val="0"/>
              </a:spcBef>
            </a:pPr>
            <a:r>
              <a:rPr lang="en-US" sz="2999" dirty="0" err="1">
                <a:ea typeface="Open Sauce"/>
                <a:cs typeface="Open Sauce"/>
                <a:sym typeface="Open Sauce"/>
              </a:rPr>
              <a:t>Definir</a:t>
            </a:r>
            <a:r>
              <a:rPr lang="en-US" sz="2999" dirty="0">
                <a:ea typeface="Open Sauce"/>
                <a:cs typeface="Open Sauce"/>
                <a:sym typeface="Open Sauce"/>
              </a:rPr>
              <a:t> con </a:t>
            </a:r>
            <a:r>
              <a:rPr lang="en-US" sz="2999" dirty="0" err="1">
                <a:ea typeface="Open Sauce"/>
                <a:cs typeface="Open Sauce"/>
                <a:sym typeface="Open Sauce"/>
              </a:rPr>
              <a:t>claridad</a:t>
            </a:r>
            <a:r>
              <a:rPr lang="en-US" sz="2999" dirty="0">
                <a:ea typeface="Open Sauce"/>
                <a:cs typeface="Open Sauce"/>
                <a:sym typeface="Open Sauce"/>
              </a:rPr>
              <a:t> lo que </a:t>
            </a:r>
            <a:r>
              <a:rPr lang="en-US" sz="2999" dirty="0" err="1">
                <a:ea typeface="Open Sauce"/>
                <a:cs typeface="Open Sauce"/>
                <a:sym typeface="Open Sauce"/>
              </a:rPr>
              <a:t>quieres</a:t>
            </a:r>
            <a:r>
              <a:rPr lang="en-US" sz="2999" dirty="0">
                <a:ea typeface="Open Sauce"/>
                <a:cs typeface="Open Sauce"/>
                <a:sym typeface="Open Sauce"/>
              </a:rPr>
              <a:t> que </a:t>
            </a:r>
            <a:r>
              <a:rPr lang="en-US" sz="2999" dirty="0" err="1">
                <a:ea typeface="Open Sauce"/>
                <a:cs typeface="Open Sauce"/>
                <a:sym typeface="Open Sauce"/>
              </a:rPr>
              <a:t>haga</a:t>
            </a:r>
            <a:r>
              <a:rPr lang="en-US" sz="2999" dirty="0">
                <a:ea typeface="Open Sauce"/>
                <a:cs typeface="Open Sauce"/>
                <a:sym typeface="Open Sauce"/>
              </a:rPr>
              <a:t> la IA: </a:t>
            </a:r>
            <a:r>
              <a:rPr lang="en-US" sz="2999" dirty="0" err="1">
                <a:ea typeface="Open Sauce"/>
                <a:cs typeface="Open Sauce"/>
                <a:sym typeface="Open Sauce"/>
              </a:rPr>
              <a:t>qué</a:t>
            </a:r>
            <a:r>
              <a:rPr lang="en-US" sz="2999" dirty="0">
                <a:ea typeface="Open Sauce"/>
                <a:cs typeface="Open Sauce"/>
                <a:sym typeface="Open Sauce"/>
              </a:rPr>
              <a:t> </a:t>
            </a:r>
            <a:r>
              <a:rPr lang="en-US" sz="2999" dirty="0" err="1">
                <a:ea typeface="Open Sauce"/>
                <a:cs typeface="Open Sauce"/>
                <a:sym typeface="Open Sauce"/>
              </a:rPr>
              <a:t>tipo</a:t>
            </a:r>
            <a:r>
              <a:rPr lang="en-US" sz="2999" dirty="0">
                <a:ea typeface="Open Sauce"/>
                <a:cs typeface="Open Sauce"/>
                <a:sym typeface="Open Sauce"/>
              </a:rPr>
              <a:t> de </a:t>
            </a:r>
            <a:r>
              <a:rPr lang="en-US" sz="2999" dirty="0" err="1">
                <a:ea typeface="Open Sauce"/>
                <a:cs typeface="Open Sauce"/>
                <a:sym typeface="Open Sauce"/>
              </a:rPr>
              <a:t>salida</a:t>
            </a:r>
            <a:r>
              <a:rPr lang="en-US" sz="2999" dirty="0">
                <a:ea typeface="Open Sauce"/>
                <a:cs typeface="Open Sauce"/>
                <a:sym typeface="Open Sauce"/>
              </a:rPr>
              <a:t> </a:t>
            </a:r>
            <a:r>
              <a:rPr lang="en-US" sz="2999" dirty="0" err="1">
                <a:ea typeface="Open Sauce"/>
                <a:cs typeface="Open Sauce"/>
                <a:sym typeface="Open Sauce"/>
              </a:rPr>
              <a:t>esperas</a:t>
            </a:r>
            <a:r>
              <a:rPr lang="en-US" sz="2999" dirty="0">
                <a:ea typeface="Open Sauce"/>
                <a:cs typeface="Open Sauce"/>
                <a:sym typeface="Open Sauce"/>
              </a:rPr>
              <a:t>, con </a:t>
            </a:r>
            <a:r>
              <a:rPr lang="en-US" sz="2999" dirty="0" err="1">
                <a:ea typeface="Open Sauce"/>
                <a:cs typeface="Open Sauce"/>
                <a:sym typeface="Open Sauce"/>
              </a:rPr>
              <a:t>qué</a:t>
            </a:r>
            <a:r>
              <a:rPr lang="en-US" sz="2999" dirty="0">
                <a:ea typeface="Open Sauce"/>
                <a:cs typeface="Open Sauce"/>
                <a:sym typeface="Open Sauce"/>
              </a:rPr>
              <a:t> </a:t>
            </a:r>
            <a:r>
              <a:rPr lang="en-US" sz="2999" dirty="0" err="1">
                <a:ea typeface="Open Sauce"/>
                <a:cs typeface="Open Sauce"/>
                <a:sym typeface="Open Sauce"/>
              </a:rPr>
              <a:t>formato</a:t>
            </a:r>
            <a:r>
              <a:rPr lang="en-US" sz="2999" dirty="0">
                <a:ea typeface="Open Sauce"/>
                <a:cs typeface="Open Sauce"/>
                <a:sym typeface="Open Sauce"/>
              </a:rPr>
              <a:t>, </a:t>
            </a:r>
            <a:r>
              <a:rPr lang="en-US" sz="2999" dirty="0" err="1">
                <a:ea typeface="Open Sauce"/>
                <a:cs typeface="Open Sauce"/>
                <a:sym typeface="Open Sauce"/>
              </a:rPr>
              <a:t>tono</a:t>
            </a:r>
            <a:r>
              <a:rPr lang="en-US" sz="2999" dirty="0">
                <a:ea typeface="Open Sauce"/>
                <a:cs typeface="Open Sauce"/>
                <a:sym typeface="Open Sauce"/>
              </a:rPr>
              <a:t>, </a:t>
            </a:r>
            <a:r>
              <a:rPr lang="en-US" sz="2999" dirty="0" err="1">
                <a:ea typeface="Open Sauce"/>
                <a:cs typeface="Open Sauce"/>
                <a:sym typeface="Open Sauce"/>
              </a:rPr>
              <a:t>rol</a:t>
            </a:r>
            <a:r>
              <a:rPr lang="en-US" sz="2999" dirty="0">
                <a:ea typeface="Open Sauce"/>
                <a:cs typeface="Open Sauce"/>
                <a:sym typeface="Open Sauce"/>
              </a:rPr>
              <a:t> del </a:t>
            </a:r>
            <a:r>
              <a:rPr lang="en-US" sz="2999" dirty="0" err="1">
                <a:ea typeface="Open Sauce"/>
                <a:cs typeface="Open Sauce"/>
                <a:sym typeface="Open Sauce"/>
              </a:rPr>
              <a:t>modelo</a:t>
            </a:r>
            <a:r>
              <a:rPr lang="en-US" sz="2999" dirty="0">
                <a:ea typeface="Open Sauce"/>
                <a:cs typeface="Open Sauce"/>
                <a:sym typeface="Open Sauce"/>
              </a:rPr>
              <a:t>, etc.</a:t>
            </a:r>
          </a:p>
        </p:txBody>
      </p:sp>
      <p:sp>
        <p:nvSpPr>
          <p:cNvPr id="18" name="TextBox 14">
            <a:extLst>
              <a:ext uri="{FF2B5EF4-FFF2-40B4-BE49-F238E27FC236}">
                <a16:creationId xmlns:a16="http://schemas.microsoft.com/office/drawing/2014/main" id="{72817060-0783-41F7-BC91-DBF514EED929}"/>
              </a:ext>
            </a:extLst>
          </p:cNvPr>
          <p:cNvSpPr txBox="1"/>
          <p:nvPr/>
        </p:nvSpPr>
        <p:spPr>
          <a:xfrm>
            <a:off x="4476260" y="2419651"/>
            <a:ext cx="12763333" cy="1350645"/>
          </a:xfrm>
          <a:prstGeom prst="rect">
            <a:avLst/>
          </a:prstGeom>
        </p:spPr>
        <p:txBody>
          <a:bodyPr lIns="0" tIns="0" rIns="0" bIns="0" rtlCol="0" anchor="t">
            <a:spAutoFit/>
          </a:bodyPr>
          <a:lstStyle/>
          <a:p>
            <a:pPr algn="just">
              <a:lnSpc>
                <a:spcPts val="3539"/>
              </a:lnSpc>
              <a:spcBef>
                <a:spcPct val="0"/>
              </a:spcBef>
            </a:pPr>
            <a:r>
              <a:rPr lang="en-US" sz="2999" dirty="0" err="1">
                <a:ea typeface="Open Sauce"/>
                <a:cs typeface="Open Sauce"/>
                <a:sym typeface="Open Sauce"/>
              </a:rPr>
              <a:t>Proveer</a:t>
            </a:r>
            <a:r>
              <a:rPr lang="en-US" sz="2999" dirty="0">
                <a:ea typeface="Open Sauce"/>
                <a:cs typeface="Open Sauce"/>
                <a:sym typeface="Open Sauce"/>
              </a:rPr>
              <a:t> </a:t>
            </a:r>
            <a:r>
              <a:rPr lang="en-US" sz="2999" dirty="0" err="1">
                <a:ea typeface="Open Sauce"/>
                <a:cs typeface="Open Sauce"/>
                <a:sym typeface="Open Sauce"/>
              </a:rPr>
              <a:t>el</a:t>
            </a:r>
            <a:r>
              <a:rPr lang="en-US" sz="2999" dirty="0">
                <a:ea typeface="Open Sauce"/>
                <a:cs typeface="Open Sauce"/>
                <a:sym typeface="Open Sauce"/>
              </a:rPr>
              <a:t> </a:t>
            </a:r>
            <a:r>
              <a:rPr lang="en-US" sz="2999" dirty="0" err="1">
                <a:ea typeface="Open Sauce"/>
                <a:cs typeface="Open Sauce"/>
                <a:sym typeface="Open Sauce"/>
              </a:rPr>
              <a:t>contexto</a:t>
            </a:r>
            <a:r>
              <a:rPr lang="en-US" sz="2999" dirty="0">
                <a:ea typeface="Open Sauce"/>
                <a:cs typeface="Open Sauce"/>
                <a:sym typeface="Open Sauce"/>
              </a:rPr>
              <a:t> </a:t>
            </a:r>
            <a:r>
              <a:rPr lang="en-US" sz="2999" dirty="0" err="1">
                <a:ea typeface="Open Sauce"/>
                <a:cs typeface="Open Sauce"/>
                <a:sym typeface="Open Sauce"/>
              </a:rPr>
              <a:t>necesario</a:t>
            </a:r>
            <a:r>
              <a:rPr lang="en-US" sz="2999" dirty="0">
                <a:ea typeface="Open Sauce"/>
                <a:cs typeface="Open Sauce"/>
                <a:sym typeface="Open Sauce"/>
              </a:rPr>
              <a:t>: </a:t>
            </a:r>
            <a:r>
              <a:rPr lang="en-US" sz="2999" dirty="0" err="1">
                <a:ea typeface="Open Sauce"/>
                <a:cs typeface="Open Sauce"/>
                <a:sym typeface="Open Sauce"/>
              </a:rPr>
              <a:t>detalles</a:t>
            </a:r>
            <a:r>
              <a:rPr lang="en-US" sz="2999" dirty="0">
                <a:ea typeface="Open Sauce"/>
                <a:cs typeface="Open Sauce"/>
                <a:sym typeface="Open Sauce"/>
              </a:rPr>
              <a:t> de </a:t>
            </a:r>
            <a:r>
              <a:rPr lang="en-US" sz="2999" dirty="0" err="1">
                <a:ea typeface="Open Sauce"/>
                <a:cs typeface="Open Sauce"/>
                <a:sym typeface="Open Sauce"/>
              </a:rPr>
              <a:t>fondo</a:t>
            </a:r>
            <a:r>
              <a:rPr lang="en-US" sz="2999" dirty="0">
                <a:ea typeface="Open Sauce"/>
                <a:cs typeface="Open Sauce"/>
                <a:sym typeface="Open Sauce"/>
              </a:rPr>
              <a:t>, </a:t>
            </a:r>
            <a:r>
              <a:rPr lang="en-US" sz="2999" dirty="0" err="1">
                <a:ea typeface="Open Sauce"/>
                <a:cs typeface="Open Sauce"/>
                <a:sym typeface="Open Sauce"/>
              </a:rPr>
              <a:t>condiciones</a:t>
            </a:r>
            <a:r>
              <a:rPr lang="en-US" sz="2999" dirty="0">
                <a:ea typeface="Open Sauce"/>
                <a:cs typeface="Open Sauce"/>
                <a:sym typeface="Open Sauce"/>
              </a:rPr>
              <a:t>, </a:t>
            </a:r>
            <a:r>
              <a:rPr lang="en-US" sz="2999" dirty="0" err="1">
                <a:ea typeface="Open Sauce"/>
                <a:cs typeface="Open Sauce"/>
                <a:sym typeface="Open Sauce"/>
              </a:rPr>
              <a:t>limitaciones</a:t>
            </a:r>
            <a:r>
              <a:rPr lang="en-US" sz="2999" dirty="0">
                <a:ea typeface="Open Sauce"/>
                <a:cs typeface="Open Sauce"/>
                <a:sym typeface="Open Sauce"/>
              </a:rPr>
              <a:t>, </a:t>
            </a:r>
            <a:r>
              <a:rPr lang="en-US" sz="2999" dirty="0" err="1">
                <a:ea typeface="Open Sauce"/>
                <a:cs typeface="Open Sauce"/>
                <a:sym typeface="Open Sauce"/>
              </a:rPr>
              <a:t>quién</a:t>
            </a:r>
            <a:r>
              <a:rPr lang="en-US" sz="2999" dirty="0">
                <a:ea typeface="Open Sauce"/>
                <a:cs typeface="Open Sauce"/>
                <a:sym typeface="Open Sauce"/>
              </a:rPr>
              <a:t> es la audiencia, </a:t>
            </a:r>
            <a:r>
              <a:rPr lang="en-US" sz="2999" dirty="0" err="1">
                <a:ea typeface="Open Sauce"/>
                <a:cs typeface="Open Sauce"/>
                <a:sym typeface="Open Sauce"/>
              </a:rPr>
              <a:t>cualquier</a:t>
            </a:r>
            <a:r>
              <a:rPr lang="en-US" sz="2999" dirty="0">
                <a:ea typeface="Open Sauce"/>
                <a:cs typeface="Open Sauce"/>
                <a:sym typeface="Open Sauce"/>
              </a:rPr>
              <a:t> </a:t>
            </a:r>
            <a:r>
              <a:rPr lang="en-US" sz="2999" dirty="0" err="1">
                <a:ea typeface="Open Sauce"/>
                <a:cs typeface="Open Sauce"/>
                <a:sym typeface="Open Sauce"/>
              </a:rPr>
              <a:t>información</a:t>
            </a:r>
            <a:r>
              <a:rPr lang="en-US" sz="2999" dirty="0">
                <a:ea typeface="Open Sauce"/>
                <a:cs typeface="Open Sauce"/>
                <a:sym typeface="Open Sauce"/>
              </a:rPr>
              <a:t> </a:t>
            </a:r>
            <a:r>
              <a:rPr lang="en-US" sz="2999" dirty="0" err="1">
                <a:ea typeface="Open Sauce"/>
                <a:cs typeface="Open Sauce"/>
                <a:sym typeface="Open Sauce"/>
              </a:rPr>
              <a:t>relevante</a:t>
            </a:r>
            <a:r>
              <a:rPr lang="en-US" sz="2999" dirty="0">
                <a:ea typeface="Open Sauce"/>
                <a:cs typeface="Open Sauce"/>
                <a:sym typeface="Open Sauce"/>
              </a:rPr>
              <a:t> que </a:t>
            </a:r>
            <a:r>
              <a:rPr lang="en-US" sz="2999" dirty="0" err="1">
                <a:ea typeface="Open Sauce"/>
                <a:cs typeface="Open Sauce"/>
                <a:sym typeface="Open Sauce"/>
              </a:rPr>
              <a:t>ayude</a:t>
            </a:r>
            <a:r>
              <a:rPr lang="en-US" sz="2999" dirty="0">
                <a:ea typeface="Open Sauce"/>
                <a:cs typeface="Open Sauce"/>
                <a:sym typeface="Open Sauce"/>
              </a:rPr>
              <a:t> al </a:t>
            </a:r>
            <a:r>
              <a:rPr lang="en-US" sz="2999" dirty="0" err="1">
                <a:ea typeface="Open Sauce"/>
                <a:cs typeface="Open Sauce"/>
                <a:sym typeface="Open Sauce"/>
              </a:rPr>
              <a:t>modelo</a:t>
            </a:r>
            <a:r>
              <a:rPr lang="en-US" sz="2999" dirty="0">
                <a:ea typeface="Open Sauce"/>
                <a:cs typeface="Open Sauce"/>
                <a:sym typeface="Open Sauce"/>
              </a:rPr>
              <a:t> a </a:t>
            </a:r>
            <a:r>
              <a:rPr lang="en-US" sz="2999" dirty="0" err="1">
                <a:ea typeface="Open Sauce"/>
                <a:cs typeface="Open Sauce"/>
                <a:sym typeface="Open Sauce"/>
              </a:rPr>
              <a:t>entender</a:t>
            </a:r>
            <a:r>
              <a:rPr lang="en-US" sz="2999" dirty="0">
                <a:ea typeface="Open Sauce"/>
                <a:cs typeface="Open Sauce"/>
                <a:sym typeface="Open Sauce"/>
              </a:rPr>
              <a:t> </a:t>
            </a:r>
            <a:r>
              <a:rPr lang="en-US" sz="2999" dirty="0" err="1">
                <a:ea typeface="Open Sauce"/>
                <a:cs typeface="Open Sauce"/>
                <a:sym typeface="Open Sauce"/>
              </a:rPr>
              <a:t>mejor</a:t>
            </a:r>
            <a:r>
              <a:rPr lang="en-US" sz="2999" dirty="0">
                <a:ea typeface="Open Sauce"/>
                <a:cs typeface="Open Sauce"/>
                <a:sym typeface="Open Sauce"/>
              </a:rPr>
              <a:t>.</a:t>
            </a:r>
          </a:p>
        </p:txBody>
      </p:sp>
      <p:sp>
        <p:nvSpPr>
          <p:cNvPr id="19" name="TextBox 15">
            <a:extLst>
              <a:ext uri="{FF2B5EF4-FFF2-40B4-BE49-F238E27FC236}">
                <a16:creationId xmlns:a16="http://schemas.microsoft.com/office/drawing/2014/main" id="{E70A78FB-AE67-4D75-A7D1-0E3455DFAAAC}"/>
              </a:ext>
            </a:extLst>
          </p:cNvPr>
          <p:cNvSpPr txBox="1"/>
          <p:nvPr/>
        </p:nvSpPr>
        <p:spPr>
          <a:xfrm>
            <a:off x="4476260" y="4468178"/>
            <a:ext cx="12413348" cy="897682"/>
          </a:xfrm>
          <a:prstGeom prst="rect">
            <a:avLst/>
          </a:prstGeom>
        </p:spPr>
        <p:txBody>
          <a:bodyPr lIns="0" tIns="0" rIns="0" bIns="0" rtlCol="0" anchor="t">
            <a:spAutoFit/>
          </a:bodyPr>
          <a:lstStyle/>
          <a:p>
            <a:pPr algn="just">
              <a:lnSpc>
                <a:spcPts val="3539"/>
              </a:lnSpc>
              <a:spcBef>
                <a:spcPct val="0"/>
              </a:spcBef>
            </a:pPr>
            <a:r>
              <a:rPr lang="en-US" sz="2999">
                <a:ea typeface="Open Sauce"/>
                <a:cs typeface="Open Sauce"/>
                <a:sym typeface="Open Sauce"/>
              </a:rPr>
              <a:t>Dar ejemplos o criterios de estilo/estructura/buenas prácticas que quieras que el modelo siga; mostrar muestras, benchmarks, plantillas.</a:t>
            </a:r>
          </a:p>
        </p:txBody>
      </p:sp>
      <p:sp>
        <p:nvSpPr>
          <p:cNvPr id="20" name="TextBox 16">
            <a:extLst>
              <a:ext uri="{FF2B5EF4-FFF2-40B4-BE49-F238E27FC236}">
                <a16:creationId xmlns:a16="http://schemas.microsoft.com/office/drawing/2014/main" id="{A157A7BA-11AB-4347-B306-E2385306997B}"/>
              </a:ext>
            </a:extLst>
          </p:cNvPr>
          <p:cNvSpPr txBox="1"/>
          <p:nvPr/>
        </p:nvSpPr>
        <p:spPr>
          <a:xfrm>
            <a:off x="4476260" y="6828135"/>
            <a:ext cx="12413348" cy="902970"/>
          </a:xfrm>
          <a:prstGeom prst="rect">
            <a:avLst/>
          </a:prstGeom>
        </p:spPr>
        <p:txBody>
          <a:bodyPr lIns="0" tIns="0" rIns="0" bIns="0" rtlCol="0" anchor="t">
            <a:spAutoFit/>
          </a:bodyPr>
          <a:lstStyle/>
          <a:p>
            <a:pPr algn="just">
              <a:lnSpc>
                <a:spcPts val="3539"/>
              </a:lnSpc>
              <a:spcBef>
                <a:spcPct val="0"/>
              </a:spcBef>
            </a:pPr>
            <a:r>
              <a:rPr lang="en-US" sz="2999">
                <a:ea typeface="Open Sauce"/>
                <a:cs typeface="Open Sauce"/>
                <a:sym typeface="Open Sauce"/>
              </a:rPr>
              <a:t>Revisar lo que te entrega la IA: si cumple con lo que pediste, si hay errores, dónde mejorar.</a:t>
            </a:r>
          </a:p>
        </p:txBody>
      </p:sp>
      <p:sp>
        <p:nvSpPr>
          <p:cNvPr id="21" name="TextBox 17">
            <a:extLst>
              <a:ext uri="{FF2B5EF4-FFF2-40B4-BE49-F238E27FC236}">
                <a16:creationId xmlns:a16="http://schemas.microsoft.com/office/drawing/2014/main" id="{1D7D3513-824A-41B1-AFDA-F4D32A1C9B7E}"/>
              </a:ext>
            </a:extLst>
          </p:cNvPr>
          <p:cNvSpPr txBox="1"/>
          <p:nvPr/>
        </p:nvSpPr>
        <p:spPr>
          <a:xfrm>
            <a:off x="4476260" y="8597880"/>
            <a:ext cx="12413348" cy="902970"/>
          </a:xfrm>
          <a:prstGeom prst="rect">
            <a:avLst/>
          </a:prstGeom>
        </p:spPr>
        <p:txBody>
          <a:bodyPr lIns="0" tIns="0" rIns="0" bIns="0" rtlCol="0" anchor="t">
            <a:spAutoFit/>
          </a:bodyPr>
          <a:lstStyle/>
          <a:p>
            <a:pPr algn="just">
              <a:lnSpc>
                <a:spcPts val="3539"/>
              </a:lnSpc>
              <a:spcBef>
                <a:spcPct val="0"/>
              </a:spcBef>
            </a:pPr>
            <a:r>
              <a:rPr lang="en-US" sz="2999" dirty="0" err="1">
                <a:ea typeface="Open Sauce"/>
                <a:cs typeface="Open Sauce"/>
                <a:sym typeface="Open Sauce"/>
              </a:rPr>
              <a:t>Basado</a:t>
            </a:r>
            <a:r>
              <a:rPr lang="en-US" sz="2999" dirty="0">
                <a:ea typeface="Open Sauce"/>
                <a:cs typeface="Open Sauce"/>
                <a:sym typeface="Open Sauce"/>
              </a:rPr>
              <a:t> </a:t>
            </a:r>
            <a:r>
              <a:rPr lang="en-US" sz="2999" dirty="0" err="1">
                <a:ea typeface="Open Sauce"/>
                <a:cs typeface="Open Sauce"/>
                <a:sym typeface="Open Sauce"/>
              </a:rPr>
              <a:t>en</a:t>
            </a:r>
            <a:r>
              <a:rPr lang="en-US" sz="2999" dirty="0">
                <a:ea typeface="Open Sauce"/>
                <a:cs typeface="Open Sauce"/>
                <a:sym typeface="Open Sauce"/>
              </a:rPr>
              <a:t> la </a:t>
            </a:r>
            <a:r>
              <a:rPr lang="en-US" sz="2999" dirty="0" err="1">
                <a:ea typeface="Open Sauce"/>
                <a:cs typeface="Open Sauce"/>
                <a:sym typeface="Open Sauce"/>
              </a:rPr>
              <a:t>evaluación</a:t>
            </a:r>
            <a:r>
              <a:rPr lang="en-US" sz="2999" dirty="0">
                <a:ea typeface="Open Sauce"/>
                <a:cs typeface="Open Sauce"/>
                <a:sym typeface="Open Sauce"/>
              </a:rPr>
              <a:t>, </a:t>
            </a:r>
            <a:r>
              <a:rPr lang="en-US" sz="2999" dirty="0" err="1">
                <a:ea typeface="Open Sauce"/>
                <a:cs typeface="Open Sauce"/>
                <a:sym typeface="Open Sauce"/>
              </a:rPr>
              <a:t>ajustar</a:t>
            </a:r>
            <a:r>
              <a:rPr lang="en-US" sz="2999" dirty="0">
                <a:ea typeface="Open Sauce"/>
                <a:cs typeface="Open Sauce"/>
                <a:sym typeface="Open Sauce"/>
              </a:rPr>
              <a:t> </a:t>
            </a:r>
            <a:r>
              <a:rPr lang="en-US" sz="2999" dirty="0" err="1">
                <a:ea typeface="Open Sauce"/>
                <a:cs typeface="Open Sauce"/>
                <a:sym typeface="Open Sauce"/>
              </a:rPr>
              <a:t>el</a:t>
            </a:r>
            <a:r>
              <a:rPr lang="en-US" sz="2999" dirty="0">
                <a:ea typeface="Open Sauce"/>
                <a:cs typeface="Open Sauce"/>
                <a:sym typeface="Open Sauce"/>
              </a:rPr>
              <a:t> prompt: </a:t>
            </a:r>
            <a:r>
              <a:rPr lang="en-US" sz="2999" dirty="0" err="1">
                <a:ea typeface="Open Sauce"/>
                <a:cs typeface="Open Sauce"/>
                <a:sym typeface="Open Sauce"/>
              </a:rPr>
              <a:t>añadir</a:t>
            </a:r>
            <a:r>
              <a:rPr lang="en-US" sz="2999" dirty="0">
                <a:ea typeface="Open Sauce"/>
                <a:cs typeface="Open Sauce"/>
                <a:sym typeface="Open Sauce"/>
              </a:rPr>
              <a:t> </a:t>
            </a:r>
            <a:r>
              <a:rPr lang="en-US" sz="2999" dirty="0" err="1">
                <a:ea typeface="Open Sauce"/>
                <a:cs typeface="Open Sauce"/>
                <a:sym typeface="Open Sauce"/>
              </a:rPr>
              <a:t>más</a:t>
            </a:r>
            <a:r>
              <a:rPr lang="en-US" sz="2999" dirty="0">
                <a:ea typeface="Open Sauce"/>
                <a:cs typeface="Open Sauce"/>
                <a:sym typeface="Open Sauce"/>
              </a:rPr>
              <a:t> </a:t>
            </a:r>
            <a:r>
              <a:rPr lang="en-US" sz="2999" dirty="0" err="1">
                <a:ea typeface="Open Sauce"/>
                <a:cs typeface="Open Sauce"/>
                <a:sym typeface="Open Sauce"/>
              </a:rPr>
              <a:t>contexto</a:t>
            </a:r>
            <a:r>
              <a:rPr lang="en-US" sz="2999" dirty="0">
                <a:ea typeface="Open Sauce"/>
                <a:cs typeface="Open Sauce"/>
                <a:sym typeface="Open Sauce"/>
              </a:rPr>
              <a:t>, </a:t>
            </a:r>
            <a:r>
              <a:rPr lang="en-US" sz="2999" dirty="0" err="1">
                <a:ea typeface="Open Sauce"/>
                <a:cs typeface="Open Sauce"/>
                <a:sym typeface="Open Sauce"/>
              </a:rPr>
              <a:t>cambiar</a:t>
            </a:r>
            <a:r>
              <a:rPr lang="en-US" sz="2999" dirty="0">
                <a:ea typeface="Open Sauce"/>
                <a:cs typeface="Open Sauce"/>
                <a:sym typeface="Open Sauce"/>
              </a:rPr>
              <a:t> </a:t>
            </a:r>
            <a:r>
              <a:rPr lang="en-US" sz="2999" dirty="0" err="1">
                <a:ea typeface="Open Sauce"/>
                <a:cs typeface="Open Sauce"/>
                <a:sym typeface="Open Sauce"/>
              </a:rPr>
              <a:t>el</a:t>
            </a:r>
            <a:r>
              <a:rPr lang="en-US" sz="2999" dirty="0">
                <a:ea typeface="Open Sauce"/>
                <a:cs typeface="Open Sauce"/>
                <a:sym typeface="Open Sauce"/>
              </a:rPr>
              <a:t> </a:t>
            </a:r>
            <a:r>
              <a:rPr lang="en-US" sz="2999" dirty="0" err="1">
                <a:ea typeface="Open Sauce"/>
                <a:cs typeface="Open Sauce"/>
                <a:sym typeface="Open Sauce"/>
              </a:rPr>
              <a:t>estilo</a:t>
            </a:r>
            <a:r>
              <a:rPr lang="en-US" sz="2999" dirty="0">
                <a:ea typeface="Open Sauce"/>
                <a:cs typeface="Open Sauce"/>
                <a:sym typeface="Open Sauce"/>
              </a:rPr>
              <a:t>, </a:t>
            </a:r>
            <a:r>
              <a:rPr lang="en-US" sz="2999" dirty="0" err="1">
                <a:ea typeface="Open Sauce"/>
                <a:cs typeface="Open Sauce"/>
                <a:sym typeface="Open Sauce"/>
              </a:rPr>
              <a:t>refinar</a:t>
            </a:r>
            <a:r>
              <a:rPr lang="en-US" sz="2999" dirty="0">
                <a:ea typeface="Open Sauce"/>
                <a:cs typeface="Open Sauce"/>
                <a:sym typeface="Open Sauce"/>
              </a:rPr>
              <a:t> </a:t>
            </a:r>
            <a:r>
              <a:rPr lang="en-US" sz="2999" dirty="0" err="1">
                <a:ea typeface="Open Sauce"/>
                <a:cs typeface="Open Sauce"/>
                <a:sym typeface="Open Sauce"/>
              </a:rPr>
              <a:t>instrucciones</a:t>
            </a:r>
            <a:r>
              <a:rPr lang="en-US" sz="2999" dirty="0">
                <a:ea typeface="Open Sauce"/>
                <a:cs typeface="Open Sauce"/>
                <a:sym typeface="Open Sauce"/>
              </a:rPr>
              <a:t>, </a:t>
            </a:r>
            <a:r>
              <a:rPr lang="en-US" sz="2999" dirty="0" err="1">
                <a:ea typeface="Open Sauce"/>
                <a:cs typeface="Open Sauce"/>
                <a:sym typeface="Open Sauce"/>
              </a:rPr>
              <a:t>etc</a:t>
            </a:r>
            <a:endParaRPr lang="en-US" sz="2999" dirty="0">
              <a:ea typeface="Open Sauce"/>
              <a:cs typeface="Open Sauce"/>
              <a:sym typeface="Open Sauce"/>
            </a:endParaRPr>
          </a:p>
        </p:txBody>
      </p:sp>
    </p:spTree>
    <p:extLst>
      <p:ext uri="{BB962C8B-B14F-4D97-AF65-F5344CB8AC3E}">
        <p14:creationId xmlns:p14="http://schemas.microsoft.com/office/powerpoint/2010/main" val="2249973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0C3946A9-0954-449F-8F2F-1E3EC38B4DB9}"/>
              </a:ext>
            </a:extLst>
          </p:cNvPr>
          <p:cNvGraphicFramePr/>
          <p:nvPr/>
        </p:nvGraphicFramePr>
        <p:xfrm>
          <a:off x="1557109" y="1632938"/>
          <a:ext cx="14859000" cy="3991213"/>
        </p:xfrm>
        <a:graphic>
          <a:graphicData uri="http://schemas.openxmlformats.org/presentationml/2006/ole">
            <mc:AlternateContent xmlns:mc="http://schemas.openxmlformats.org/markup-compatibility/2006">
              <mc:Choice xmlns:v="urn:schemas-microsoft-com:vml" Requires="v">
                <p:oleObj spid="_x0000_s1045" name="Worksheet" r:id="rId4" imgW="17830800" imgH="6959600" progId="Excel.Sheet.12">
                  <p:embed/>
                </p:oleObj>
              </mc:Choice>
              <mc:Fallback>
                <p:oleObj name="Worksheet" r:id="rId4" imgW="17830800" imgH="6959600" progId="Excel.Sheet.12">
                  <p:embed/>
                  <p:pic>
                    <p:nvPicPr>
                      <p:cNvPr id="3" name="Object 3"/>
                      <p:cNvPicPr/>
                      <p:nvPr/>
                    </p:nvPicPr>
                    <p:blipFill>
                      <a:blip r:embed="rId5"/>
                      <a:stretch>
                        <a:fillRect/>
                      </a:stretch>
                    </p:blipFill>
                    <p:spPr>
                      <a:xfrm>
                        <a:off x="1557109" y="1632938"/>
                        <a:ext cx="14859000" cy="3991213"/>
                      </a:xfrm>
                      <a:prstGeom prst="rect">
                        <a:avLst/>
                      </a:prstGeom>
                    </p:spPr>
                  </p:pic>
                </p:oleObj>
              </mc:Fallback>
            </mc:AlternateContent>
          </a:graphicData>
        </a:graphic>
      </p:graphicFrame>
      <p:sp>
        <p:nvSpPr>
          <p:cNvPr id="5" name="Freeform 4">
            <a:extLst>
              <a:ext uri="{FF2B5EF4-FFF2-40B4-BE49-F238E27FC236}">
                <a16:creationId xmlns:a16="http://schemas.microsoft.com/office/drawing/2014/main" id="{AE7AAFB9-FF8C-403D-A168-F116CE5370BF}"/>
              </a:ext>
            </a:extLst>
          </p:cNvPr>
          <p:cNvSpPr/>
          <p:nvPr/>
        </p:nvSpPr>
        <p:spPr>
          <a:xfrm>
            <a:off x="729825" y="6781148"/>
            <a:ext cx="1149013" cy="1552721"/>
          </a:xfrm>
          <a:custGeom>
            <a:avLst/>
            <a:gdLst/>
            <a:ahLst/>
            <a:cxnLst/>
            <a:rect l="l" t="t" r="r" b="b"/>
            <a:pathLst>
              <a:path w="1149013" h="1552721">
                <a:moveTo>
                  <a:pt x="0" y="0"/>
                </a:moveTo>
                <a:lnTo>
                  <a:pt x="1149013" y="0"/>
                </a:lnTo>
                <a:lnTo>
                  <a:pt x="1149013" y="1552720"/>
                </a:lnTo>
                <a:lnTo>
                  <a:pt x="0" y="155272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5">
            <a:extLst>
              <a:ext uri="{FF2B5EF4-FFF2-40B4-BE49-F238E27FC236}">
                <a16:creationId xmlns:a16="http://schemas.microsoft.com/office/drawing/2014/main" id="{023C7003-B047-4215-A41C-63A36A62ECF1}"/>
              </a:ext>
            </a:extLst>
          </p:cNvPr>
          <p:cNvSpPr txBox="1"/>
          <p:nvPr/>
        </p:nvSpPr>
        <p:spPr>
          <a:xfrm>
            <a:off x="4495800" y="337745"/>
            <a:ext cx="10018666" cy="745269"/>
          </a:xfrm>
          <a:prstGeom prst="rect">
            <a:avLst/>
          </a:prstGeom>
        </p:spPr>
        <p:txBody>
          <a:bodyPr lIns="0" tIns="0" rIns="0" bIns="0" rtlCol="0" anchor="t">
            <a:spAutoFit/>
          </a:bodyPr>
          <a:lstStyle/>
          <a:p>
            <a:pPr algn="ctr">
              <a:lnSpc>
                <a:spcPts val="6160"/>
              </a:lnSpc>
            </a:pPr>
            <a:r>
              <a:rPr lang="en-US" sz="4400" b="1" dirty="0">
                <a:solidFill>
                  <a:schemeClr val="accent6">
                    <a:lumMod val="75000"/>
                  </a:schemeClr>
                </a:solidFill>
                <a:ea typeface="Open Sans Bold"/>
                <a:cs typeface="Open Sans Bold"/>
                <a:sym typeface="Open Sans Bold"/>
              </a:rPr>
              <a:t>El </a:t>
            </a:r>
            <a:r>
              <a:rPr lang="en-US" sz="4400" b="1" dirty="0" err="1">
                <a:solidFill>
                  <a:schemeClr val="accent6">
                    <a:lumMod val="75000"/>
                  </a:schemeClr>
                </a:solidFill>
                <a:ea typeface="Open Sans Bold"/>
                <a:cs typeface="Open Sans Bold"/>
                <a:sym typeface="Open Sans Bold"/>
              </a:rPr>
              <a:t>marco</a:t>
            </a:r>
            <a:r>
              <a:rPr lang="en-US" sz="4400" b="1" dirty="0">
                <a:solidFill>
                  <a:schemeClr val="accent6">
                    <a:lumMod val="75000"/>
                  </a:schemeClr>
                </a:solidFill>
                <a:ea typeface="Open Sans Bold"/>
                <a:cs typeface="Open Sans Bold"/>
                <a:sym typeface="Open Sans Bold"/>
              </a:rPr>
              <a:t> TCREI: La </a:t>
            </a:r>
            <a:r>
              <a:rPr lang="en-US" sz="4400" b="1" dirty="0" err="1">
                <a:solidFill>
                  <a:schemeClr val="accent6">
                    <a:lumMod val="75000"/>
                  </a:schemeClr>
                </a:solidFill>
                <a:ea typeface="Open Sans Bold"/>
                <a:cs typeface="Open Sans Bold"/>
                <a:sym typeface="Open Sans Bold"/>
              </a:rPr>
              <a:t>tarea</a:t>
            </a:r>
            <a:endParaRPr lang="en-US" sz="4400" b="1" dirty="0">
              <a:solidFill>
                <a:schemeClr val="accent6">
                  <a:lumMod val="75000"/>
                </a:schemeClr>
              </a:solidFill>
              <a:ea typeface="Open Sans Bold"/>
              <a:cs typeface="Open Sans Bold"/>
              <a:sym typeface="Open Sans Bold"/>
            </a:endParaRPr>
          </a:p>
        </p:txBody>
      </p:sp>
      <p:sp>
        <p:nvSpPr>
          <p:cNvPr id="7" name="TextBox 6">
            <a:extLst>
              <a:ext uri="{FF2B5EF4-FFF2-40B4-BE49-F238E27FC236}">
                <a16:creationId xmlns:a16="http://schemas.microsoft.com/office/drawing/2014/main" id="{E207C068-CB87-4F02-A307-2C8B3F9AC66E}"/>
              </a:ext>
            </a:extLst>
          </p:cNvPr>
          <p:cNvSpPr txBox="1"/>
          <p:nvPr/>
        </p:nvSpPr>
        <p:spPr>
          <a:xfrm>
            <a:off x="2215581" y="6723998"/>
            <a:ext cx="13856838" cy="1569597"/>
          </a:xfrm>
          <a:prstGeom prst="rect">
            <a:avLst/>
          </a:prstGeom>
        </p:spPr>
        <p:txBody>
          <a:bodyPr lIns="0" tIns="0" rIns="0" bIns="0" rtlCol="0" anchor="t">
            <a:spAutoFit/>
          </a:bodyPr>
          <a:lstStyle/>
          <a:p>
            <a:pPr algn="ctr">
              <a:lnSpc>
                <a:spcPts val="4199"/>
              </a:lnSpc>
            </a:pPr>
            <a:r>
              <a:rPr lang="en-US" sz="2999">
                <a:ea typeface="Open Sauce"/>
                <a:cs typeface="Open Sauce"/>
                <a:sym typeface="Open Sauce"/>
              </a:rPr>
              <a:t>Un verbo de acción preciso obliga a la IA a seguir un proceso cognitivo o generativo específico, reduciendo la ambigüedad y el espacio para que recurra a sus sesgos por defecto.</a:t>
            </a:r>
          </a:p>
        </p:txBody>
      </p:sp>
    </p:spTree>
    <p:extLst>
      <p:ext uri="{BB962C8B-B14F-4D97-AF65-F5344CB8AC3E}">
        <p14:creationId xmlns:p14="http://schemas.microsoft.com/office/powerpoint/2010/main" val="35819624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83221F2A-FDD3-4426-99F2-6693616140FE}"/>
              </a:ext>
            </a:extLst>
          </p:cNvPr>
          <p:cNvGraphicFramePr/>
          <p:nvPr>
            <p:extLst>
              <p:ext uri="{D42A27DB-BD31-4B8C-83A1-F6EECF244321}">
                <p14:modId xmlns:p14="http://schemas.microsoft.com/office/powerpoint/2010/main" val="317517982"/>
              </p:ext>
            </p:extLst>
          </p:nvPr>
        </p:nvGraphicFramePr>
        <p:xfrm>
          <a:off x="228600" y="1485900"/>
          <a:ext cx="16230600" cy="7642719"/>
        </p:xfrm>
        <a:graphic>
          <a:graphicData uri="http://schemas.openxmlformats.org/presentationml/2006/ole">
            <mc:AlternateContent xmlns:mc="http://schemas.openxmlformats.org/markup-compatibility/2006">
              <mc:Choice xmlns:v="urn:schemas-microsoft-com:vml" Requires="v">
                <p:oleObj spid="_x0000_s2069" name="Worksheet" r:id="rId3" imgW="19469100" imgH="10883900" progId="Excel.Sheet.12">
                  <p:embed/>
                </p:oleObj>
              </mc:Choice>
              <mc:Fallback>
                <p:oleObj name="Worksheet" r:id="rId3" imgW="19469100" imgH="10883900" progId="Excel.Sheet.12">
                  <p:embed/>
                  <p:pic>
                    <p:nvPicPr>
                      <p:cNvPr id="3" name="Object 3"/>
                      <p:cNvPicPr/>
                      <p:nvPr/>
                    </p:nvPicPr>
                    <p:blipFill>
                      <a:blip r:embed="rId4"/>
                      <a:stretch>
                        <a:fillRect/>
                      </a:stretch>
                    </p:blipFill>
                    <p:spPr>
                      <a:xfrm>
                        <a:off x="228600" y="1485900"/>
                        <a:ext cx="16230600" cy="7642719"/>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4BB37B18-EFC1-4643-B601-DE3D5D5113A5}"/>
              </a:ext>
            </a:extLst>
          </p:cNvPr>
          <p:cNvSpPr txBox="1"/>
          <p:nvPr/>
        </p:nvSpPr>
        <p:spPr>
          <a:xfrm>
            <a:off x="4643065" y="704776"/>
            <a:ext cx="10018666" cy="662926"/>
          </a:xfrm>
          <a:prstGeom prst="rect">
            <a:avLst/>
          </a:prstGeom>
        </p:spPr>
        <p:txBody>
          <a:bodyPr lIns="0" tIns="0" rIns="0" bIns="0" rtlCol="0" anchor="t">
            <a:spAutoFit/>
          </a:bodyPr>
          <a:lstStyle/>
          <a:p>
            <a:pPr algn="ctr">
              <a:lnSpc>
                <a:spcPts val="5460"/>
              </a:lnSpc>
            </a:pPr>
            <a:r>
              <a:rPr lang="en-US" sz="3900" b="1" dirty="0" err="1">
                <a:solidFill>
                  <a:schemeClr val="accent6">
                    <a:lumMod val="75000"/>
                  </a:schemeClr>
                </a:solidFill>
                <a:ea typeface="Open Sans Bold"/>
                <a:cs typeface="Open Sans Bold"/>
                <a:sym typeface="Open Sans Bold"/>
              </a:rPr>
              <a:t>Ejemplos</a:t>
            </a:r>
            <a:r>
              <a:rPr lang="en-US" sz="3900" b="1" dirty="0">
                <a:solidFill>
                  <a:schemeClr val="accent6">
                    <a:lumMod val="75000"/>
                  </a:schemeClr>
                </a:solidFill>
                <a:ea typeface="Open Sans Bold"/>
                <a:cs typeface="Open Sans Bold"/>
                <a:sym typeface="Open Sans Bold"/>
              </a:rPr>
              <a:t> de </a:t>
            </a:r>
            <a:r>
              <a:rPr lang="en-US" sz="3900" b="1" dirty="0" err="1">
                <a:solidFill>
                  <a:schemeClr val="accent6">
                    <a:lumMod val="75000"/>
                  </a:schemeClr>
                </a:solidFill>
                <a:ea typeface="Open Sans Bold"/>
                <a:cs typeface="Open Sans Bold"/>
                <a:sym typeface="Open Sans Bold"/>
              </a:rPr>
              <a:t>Algunos</a:t>
            </a:r>
            <a:r>
              <a:rPr lang="en-US" sz="3900" b="1" dirty="0">
                <a:solidFill>
                  <a:schemeClr val="accent6">
                    <a:lumMod val="75000"/>
                  </a:schemeClr>
                </a:solidFill>
                <a:ea typeface="Open Sans Bold"/>
                <a:cs typeface="Open Sans Bold"/>
                <a:sym typeface="Open Sans Bold"/>
              </a:rPr>
              <a:t> </a:t>
            </a:r>
            <a:r>
              <a:rPr lang="en-US" sz="3900" b="1" dirty="0" err="1">
                <a:solidFill>
                  <a:schemeClr val="accent6">
                    <a:lumMod val="75000"/>
                  </a:schemeClr>
                </a:solidFill>
                <a:ea typeface="Open Sans Bold"/>
                <a:cs typeface="Open Sans Bold"/>
                <a:sym typeface="Open Sans Bold"/>
              </a:rPr>
              <a:t>Verbos</a:t>
            </a:r>
            <a:endParaRPr lang="en-US" sz="3900" b="1" dirty="0">
              <a:solidFill>
                <a:schemeClr val="accent6">
                  <a:lumMod val="75000"/>
                </a:schemeClr>
              </a:solidFill>
              <a:ea typeface="Open Sans Bold"/>
              <a:cs typeface="Open Sans Bold"/>
              <a:sym typeface="Open Sans Bold"/>
            </a:endParaRPr>
          </a:p>
        </p:txBody>
      </p:sp>
    </p:spTree>
    <p:extLst>
      <p:ext uri="{BB962C8B-B14F-4D97-AF65-F5344CB8AC3E}">
        <p14:creationId xmlns:p14="http://schemas.microsoft.com/office/powerpoint/2010/main" val="17746332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60B63BA7-6A1F-48C0-A517-8BF115F5E518}"/>
              </a:ext>
            </a:extLst>
          </p:cNvPr>
          <p:cNvGrpSpPr/>
          <p:nvPr/>
        </p:nvGrpSpPr>
        <p:grpSpPr>
          <a:xfrm>
            <a:off x="1978851" y="3991550"/>
            <a:ext cx="6209706" cy="4902150"/>
            <a:chOff x="0" y="0"/>
            <a:chExt cx="1635478" cy="1291101"/>
          </a:xfrm>
        </p:grpSpPr>
        <p:sp>
          <p:nvSpPr>
            <p:cNvPr id="4" name="Freeform 4">
              <a:extLst>
                <a:ext uri="{FF2B5EF4-FFF2-40B4-BE49-F238E27FC236}">
                  <a16:creationId xmlns:a16="http://schemas.microsoft.com/office/drawing/2014/main" id="{6C480300-1AF3-4263-9DAF-DFFC0AB97ABA}"/>
                </a:ext>
              </a:extLst>
            </p:cNvPr>
            <p:cNvSpPr/>
            <p:nvPr/>
          </p:nvSpPr>
          <p:spPr>
            <a:xfrm>
              <a:off x="0" y="0"/>
              <a:ext cx="1635478" cy="1291101"/>
            </a:xfrm>
            <a:custGeom>
              <a:avLst/>
              <a:gdLst/>
              <a:ahLst/>
              <a:cxnLst/>
              <a:rect l="l" t="t" r="r" b="b"/>
              <a:pathLst>
                <a:path w="1635478" h="1291101">
                  <a:moveTo>
                    <a:pt x="28675" y="0"/>
                  </a:moveTo>
                  <a:lnTo>
                    <a:pt x="1606803" y="0"/>
                  </a:lnTo>
                  <a:cubicBezTo>
                    <a:pt x="1622640" y="0"/>
                    <a:pt x="1635478" y="12838"/>
                    <a:pt x="1635478" y="28675"/>
                  </a:cubicBezTo>
                  <a:lnTo>
                    <a:pt x="1635478" y="1262426"/>
                  </a:lnTo>
                  <a:cubicBezTo>
                    <a:pt x="1635478" y="1278263"/>
                    <a:pt x="1622640" y="1291101"/>
                    <a:pt x="1606803" y="1291101"/>
                  </a:cubicBezTo>
                  <a:lnTo>
                    <a:pt x="28675" y="1291101"/>
                  </a:lnTo>
                  <a:cubicBezTo>
                    <a:pt x="12838" y="1291101"/>
                    <a:pt x="0" y="1278263"/>
                    <a:pt x="0" y="1262426"/>
                  </a:cubicBezTo>
                  <a:lnTo>
                    <a:pt x="0" y="28675"/>
                  </a:lnTo>
                  <a:cubicBezTo>
                    <a:pt x="0" y="12838"/>
                    <a:pt x="12838" y="0"/>
                    <a:pt x="28675" y="0"/>
                  </a:cubicBezTo>
                  <a:close/>
                </a:path>
              </a:pathLst>
            </a:custGeom>
            <a:solidFill>
              <a:srgbClr val="F8DEE3"/>
            </a:solidFill>
          </p:spPr>
        </p:sp>
        <p:sp>
          <p:nvSpPr>
            <p:cNvPr id="5" name="TextBox 5">
              <a:extLst>
                <a:ext uri="{FF2B5EF4-FFF2-40B4-BE49-F238E27FC236}">
                  <a16:creationId xmlns:a16="http://schemas.microsoft.com/office/drawing/2014/main" id="{94548B26-1468-4F24-B9BE-5A315221C32C}"/>
                </a:ext>
              </a:extLst>
            </p:cNvPr>
            <p:cNvSpPr txBox="1"/>
            <p:nvPr/>
          </p:nvSpPr>
          <p:spPr>
            <a:xfrm>
              <a:off x="0" y="-38100"/>
              <a:ext cx="1635478" cy="1329201"/>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8837F868-356A-40F6-B610-2CBC6CC98472}"/>
              </a:ext>
            </a:extLst>
          </p:cNvPr>
          <p:cNvGrpSpPr/>
          <p:nvPr/>
        </p:nvGrpSpPr>
        <p:grpSpPr>
          <a:xfrm>
            <a:off x="10267154" y="3991550"/>
            <a:ext cx="6040208" cy="4902150"/>
            <a:chOff x="0" y="0"/>
            <a:chExt cx="1590837" cy="1291101"/>
          </a:xfrm>
          <a:solidFill>
            <a:schemeClr val="accent5">
              <a:lumMod val="40000"/>
              <a:lumOff val="60000"/>
            </a:schemeClr>
          </a:solidFill>
        </p:grpSpPr>
        <p:sp>
          <p:nvSpPr>
            <p:cNvPr id="7" name="Freeform 7">
              <a:extLst>
                <a:ext uri="{FF2B5EF4-FFF2-40B4-BE49-F238E27FC236}">
                  <a16:creationId xmlns:a16="http://schemas.microsoft.com/office/drawing/2014/main" id="{BFC616DB-9E2E-41E8-B3B7-7211C372F3C9}"/>
                </a:ext>
              </a:extLst>
            </p:cNvPr>
            <p:cNvSpPr/>
            <p:nvPr/>
          </p:nvSpPr>
          <p:spPr>
            <a:xfrm>
              <a:off x="0" y="0"/>
              <a:ext cx="1590837" cy="1291101"/>
            </a:xfrm>
            <a:custGeom>
              <a:avLst/>
              <a:gdLst/>
              <a:ahLst/>
              <a:cxnLst/>
              <a:rect l="l" t="t" r="r" b="b"/>
              <a:pathLst>
                <a:path w="1590837" h="1291101">
                  <a:moveTo>
                    <a:pt x="29480" y="0"/>
                  </a:moveTo>
                  <a:lnTo>
                    <a:pt x="1561357" y="0"/>
                  </a:lnTo>
                  <a:cubicBezTo>
                    <a:pt x="1569175" y="0"/>
                    <a:pt x="1576674" y="3106"/>
                    <a:pt x="1582202" y="8634"/>
                  </a:cubicBezTo>
                  <a:cubicBezTo>
                    <a:pt x="1587731" y="14163"/>
                    <a:pt x="1590837" y="21661"/>
                    <a:pt x="1590837" y="29480"/>
                  </a:cubicBezTo>
                  <a:lnTo>
                    <a:pt x="1590837" y="1261621"/>
                  </a:lnTo>
                  <a:cubicBezTo>
                    <a:pt x="1590837" y="1277903"/>
                    <a:pt x="1577638" y="1291101"/>
                    <a:pt x="1561357" y="1291101"/>
                  </a:cubicBezTo>
                  <a:lnTo>
                    <a:pt x="29480" y="1291101"/>
                  </a:lnTo>
                  <a:cubicBezTo>
                    <a:pt x="21661" y="1291101"/>
                    <a:pt x="14163" y="1287995"/>
                    <a:pt x="8634" y="1282467"/>
                  </a:cubicBezTo>
                  <a:cubicBezTo>
                    <a:pt x="3106" y="1276938"/>
                    <a:pt x="0" y="1269440"/>
                    <a:pt x="0" y="1261621"/>
                  </a:cubicBezTo>
                  <a:lnTo>
                    <a:pt x="0" y="29480"/>
                  </a:lnTo>
                  <a:cubicBezTo>
                    <a:pt x="0" y="21661"/>
                    <a:pt x="3106" y="14163"/>
                    <a:pt x="8634" y="8634"/>
                  </a:cubicBezTo>
                  <a:cubicBezTo>
                    <a:pt x="14163" y="3106"/>
                    <a:pt x="21661" y="0"/>
                    <a:pt x="29480" y="0"/>
                  </a:cubicBezTo>
                  <a:close/>
                </a:path>
              </a:pathLst>
            </a:custGeom>
            <a:grpFill/>
          </p:spPr>
        </p:sp>
        <p:sp>
          <p:nvSpPr>
            <p:cNvPr id="8" name="TextBox 8">
              <a:extLst>
                <a:ext uri="{FF2B5EF4-FFF2-40B4-BE49-F238E27FC236}">
                  <a16:creationId xmlns:a16="http://schemas.microsoft.com/office/drawing/2014/main" id="{EFC4A033-0225-42C1-8851-18E331DF6825}"/>
                </a:ext>
              </a:extLst>
            </p:cNvPr>
            <p:cNvSpPr txBox="1"/>
            <p:nvPr/>
          </p:nvSpPr>
          <p:spPr>
            <a:xfrm>
              <a:off x="0" y="-38100"/>
              <a:ext cx="1590837" cy="1329201"/>
            </a:xfrm>
            <a:prstGeom prst="rect">
              <a:avLst/>
            </a:prstGeom>
            <a:grpFill/>
          </p:spPr>
          <p:txBody>
            <a:bodyPr lIns="50800" tIns="50800" rIns="50800" bIns="50800" rtlCol="0" anchor="ctr"/>
            <a:lstStyle/>
            <a:p>
              <a:pPr algn="ctr">
                <a:lnSpc>
                  <a:spcPts val="2659"/>
                </a:lnSpc>
                <a:spcBef>
                  <a:spcPct val="0"/>
                </a:spcBef>
              </a:pPr>
              <a:endParaRPr/>
            </a:p>
          </p:txBody>
        </p:sp>
      </p:grpSp>
      <p:sp>
        <p:nvSpPr>
          <p:cNvPr id="9" name="Freeform 9">
            <a:extLst>
              <a:ext uri="{FF2B5EF4-FFF2-40B4-BE49-F238E27FC236}">
                <a16:creationId xmlns:a16="http://schemas.microsoft.com/office/drawing/2014/main" id="{FC51649C-8CE7-4BAD-B321-D7A3BBCCB4C8}"/>
              </a:ext>
            </a:extLst>
          </p:cNvPr>
          <p:cNvSpPr/>
          <p:nvPr/>
        </p:nvSpPr>
        <p:spPr>
          <a:xfrm>
            <a:off x="8200092" y="5252569"/>
            <a:ext cx="1866223" cy="1877960"/>
          </a:xfrm>
          <a:custGeom>
            <a:avLst/>
            <a:gdLst/>
            <a:ahLst/>
            <a:cxnLst/>
            <a:rect l="l" t="t" r="r" b="b"/>
            <a:pathLst>
              <a:path w="1866223" h="1877960">
                <a:moveTo>
                  <a:pt x="0" y="0"/>
                </a:moveTo>
                <a:lnTo>
                  <a:pt x="1866224" y="0"/>
                </a:lnTo>
                <a:lnTo>
                  <a:pt x="1866224" y="1877960"/>
                </a:lnTo>
                <a:lnTo>
                  <a:pt x="0" y="18779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a:extLst>
              <a:ext uri="{FF2B5EF4-FFF2-40B4-BE49-F238E27FC236}">
                <a16:creationId xmlns:a16="http://schemas.microsoft.com/office/drawing/2014/main" id="{5532259C-0B56-4488-BAB5-F81A82A3FC39}"/>
              </a:ext>
            </a:extLst>
          </p:cNvPr>
          <p:cNvSpPr/>
          <p:nvPr/>
        </p:nvSpPr>
        <p:spPr>
          <a:xfrm>
            <a:off x="15049730" y="7557571"/>
            <a:ext cx="1257631" cy="1336129"/>
          </a:xfrm>
          <a:custGeom>
            <a:avLst/>
            <a:gdLst/>
            <a:ahLst/>
            <a:cxnLst/>
            <a:rect l="l" t="t" r="r" b="b"/>
            <a:pathLst>
              <a:path w="1257631" h="1336129">
                <a:moveTo>
                  <a:pt x="0" y="0"/>
                </a:moveTo>
                <a:lnTo>
                  <a:pt x="1257631" y="0"/>
                </a:lnTo>
                <a:lnTo>
                  <a:pt x="1257631" y="1336129"/>
                </a:lnTo>
                <a:lnTo>
                  <a:pt x="0" y="1336129"/>
                </a:lnTo>
                <a:lnTo>
                  <a:pt x="0" y="0"/>
                </a:lnTo>
                <a:close/>
              </a:path>
            </a:pathLst>
          </a:custGeom>
          <a:blipFill>
            <a:blip r:embed="rId4"/>
            <a:stretch>
              <a:fillRect/>
            </a:stretch>
          </a:blipFill>
        </p:spPr>
      </p:sp>
      <p:sp>
        <p:nvSpPr>
          <p:cNvPr id="11" name="Freeform 11">
            <a:extLst>
              <a:ext uri="{FF2B5EF4-FFF2-40B4-BE49-F238E27FC236}">
                <a16:creationId xmlns:a16="http://schemas.microsoft.com/office/drawing/2014/main" id="{283AE383-D54E-469F-9DA8-46C69625B952}"/>
              </a:ext>
            </a:extLst>
          </p:cNvPr>
          <p:cNvSpPr/>
          <p:nvPr/>
        </p:nvSpPr>
        <p:spPr>
          <a:xfrm>
            <a:off x="7190169" y="7661253"/>
            <a:ext cx="998388" cy="1163375"/>
          </a:xfrm>
          <a:custGeom>
            <a:avLst/>
            <a:gdLst/>
            <a:ahLst/>
            <a:cxnLst/>
            <a:rect l="l" t="t" r="r" b="b"/>
            <a:pathLst>
              <a:path w="998388" h="1163375">
                <a:moveTo>
                  <a:pt x="0" y="0"/>
                </a:moveTo>
                <a:lnTo>
                  <a:pt x="998387" y="0"/>
                </a:lnTo>
                <a:lnTo>
                  <a:pt x="998387" y="1163376"/>
                </a:lnTo>
                <a:lnTo>
                  <a:pt x="0" y="11633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a:extLst>
              <a:ext uri="{FF2B5EF4-FFF2-40B4-BE49-F238E27FC236}">
                <a16:creationId xmlns:a16="http://schemas.microsoft.com/office/drawing/2014/main" id="{AC026876-D11E-4271-98ED-327BE0C47AC6}"/>
              </a:ext>
            </a:extLst>
          </p:cNvPr>
          <p:cNvSpPr txBox="1"/>
          <p:nvPr/>
        </p:nvSpPr>
        <p:spPr>
          <a:xfrm>
            <a:off x="4724400" y="495300"/>
            <a:ext cx="10018666" cy="745269"/>
          </a:xfrm>
          <a:prstGeom prst="rect">
            <a:avLst/>
          </a:prstGeom>
        </p:spPr>
        <p:txBody>
          <a:bodyPr lIns="0" tIns="0" rIns="0" bIns="0" rtlCol="0" anchor="t">
            <a:spAutoFit/>
          </a:bodyPr>
          <a:lstStyle/>
          <a:p>
            <a:pPr algn="ctr">
              <a:lnSpc>
                <a:spcPts val="6160"/>
              </a:lnSpc>
            </a:pPr>
            <a:r>
              <a:rPr lang="en-US" sz="4400" b="1" dirty="0">
                <a:solidFill>
                  <a:schemeClr val="accent6">
                    <a:lumMod val="75000"/>
                  </a:schemeClr>
                </a:solidFill>
                <a:ea typeface="Open Sans Bold"/>
                <a:cs typeface="Open Sans Bold"/>
                <a:sym typeface="Open Sans Bold"/>
              </a:rPr>
              <a:t>El </a:t>
            </a:r>
            <a:r>
              <a:rPr lang="en-US" sz="4400" b="1" dirty="0" err="1">
                <a:solidFill>
                  <a:schemeClr val="accent6">
                    <a:lumMod val="75000"/>
                  </a:schemeClr>
                </a:solidFill>
                <a:ea typeface="Open Sans Bold"/>
                <a:cs typeface="Open Sans Bold"/>
                <a:sym typeface="Open Sans Bold"/>
              </a:rPr>
              <a:t>marco</a:t>
            </a:r>
            <a:r>
              <a:rPr lang="en-US" sz="4400" b="1" dirty="0">
                <a:solidFill>
                  <a:schemeClr val="accent6">
                    <a:lumMod val="75000"/>
                  </a:schemeClr>
                </a:solidFill>
                <a:ea typeface="Open Sans Bold"/>
                <a:cs typeface="Open Sans Bold"/>
                <a:sym typeface="Open Sans Bold"/>
              </a:rPr>
              <a:t> TCREI: El </a:t>
            </a:r>
            <a:r>
              <a:rPr lang="en-US" sz="4400" b="1" dirty="0" err="1">
                <a:solidFill>
                  <a:schemeClr val="accent6">
                    <a:lumMod val="75000"/>
                  </a:schemeClr>
                </a:solidFill>
                <a:ea typeface="Open Sans Bold"/>
                <a:cs typeface="Open Sans Bold"/>
                <a:sym typeface="Open Sans Bold"/>
              </a:rPr>
              <a:t>contexto</a:t>
            </a:r>
            <a:endParaRPr lang="en-US" sz="4400" b="1" dirty="0">
              <a:solidFill>
                <a:schemeClr val="accent6">
                  <a:lumMod val="75000"/>
                </a:schemeClr>
              </a:solidFill>
              <a:ea typeface="Open Sans Bold"/>
              <a:cs typeface="Open Sans Bold"/>
              <a:sym typeface="Open Sans Bold"/>
            </a:endParaRPr>
          </a:p>
        </p:txBody>
      </p:sp>
      <p:sp>
        <p:nvSpPr>
          <p:cNvPr id="13" name="TextBox 13">
            <a:extLst>
              <a:ext uri="{FF2B5EF4-FFF2-40B4-BE49-F238E27FC236}">
                <a16:creationId xmlns:a16="http://schemas.microsoft.com/office/drawing/2014/main" id="{E8290B10-857F-47DD-85B1-FA8A75438481}"/>
              </a:ext>
            </a:extLst>
          </p:cNvPr>
          <p:cNvSpPr txBox="1"/>
          <p:nvPr/>
        </p:nvSpPr>
        <p:spPr>
          <a:xfrm>
            <a:off x="1096890" y="1641820"/>
            <a:ext cx="16786732" cy="974626"/>
          </a:xfrm>
          <a:prstGeom prst="rect">
            <a:avLst/>
          </a:prstGeom>
        </p:spPr>
        <p:txBody>
          <a:bodyPr lIns="0" tIns="0" rIns="0" bIns="0" rtlCol="0" anchor="t">
            <a:spAutoFit/>
          </a:bodyPr>
          <a:lstStyle/>
          <a:p>
            <a:pPr algn="ctr">
              <a:lnSpc>
                <a:spcPts val="3775"/>
              </a:lnSpc>
              <a:spcBef>
                <a:spcPct val="0"/>
              </a:spcBef>
            </a:pPr>
            <a:r>
              <a:rPr lang="en-US" sz="3199">
                <a:ea typeface="Open Sauce"/>
                <a:cs typeface="Open Sauce"/>
                <a:sym typeface="Open Sauce"/>
              </a:rPr>
              <a:t>Si la Tarea (T) le dice a la IA qué hacer, el Contexto (C) le dice cómo debe percibir el mundo mientras lo hace. Actúa como un lente o un filtro a través del cual la IA procesa y entrega la respuesta.</a:t>
            </a:r>
          </a:p>
        </p:txBody>
      </p:sp>
      <p:sp>
        <p:nvSpPr>
          <p:cNvPr id="14" name="TextBox 14">
            <a:extLst>
              <a:ext uri="{FF2B5EF4-FFF2-40B4-BE49-F238E27FC236}">
                <a16:creationId xmlns:a16="http://schemas.microsoft.com/office/drawing/2014/main" id="{8823E195-006D-4BFE-A11D-1F40C76C2476}"/>
              </a:ext>
            </a:extLst>
          </p:cNvPr>
          <p:cNvSpPr txBox="1"/>
          <p:nvPr/>
        </p:nvSpPr>
        <p:spPr>
          <a:xfrm>
            <a:off x="3000427" y="4284016"/>
            <a:ext cx="4166553" cy="500137"/>
          </a:xfrm>
          <a:prstGeom prst="rect">
            <a:avLst/>
          </a:prstGeom>
        </p:spPr>
        <p:txBody>
          <a:bodyPr lIns="0" tIns="0" rIns="0" bIns="0" rtlCol="0" anchor="t">
            <a:spAutoFit/>
          </a:bodyPr>
          <a:lstStyle/>
          <a:p>
            <a:pPr algn="ctr">
              <a:lnSpc>
                <a:spcPts val="3893"/>
              </a:lnSpc>
              <a:spcBef>
                <a:spcPct val="0"/>
              </a:spcBef>
            </a:pPr>
            <a:r>
              <a:rPr lang="en-US" sz="3299" b="1">
                <a:ea typeface="Open Sauce Bold"/>
                <a:cs typeface="Open Sauce Bold"/>
                <a:sym typeface="Open Sauce Bold"/>
              </a:rPr>
              <a:t>IA sin contexto</a:t>
            </a:r>
          </a:p>
        </p:txBody>
      </p:sp>
      <p:sp>
        <p:nvSpPr>
          <p:cNvPr id="15" name="TextBox 15">
            <a:extLst>
              <a:ext uri="{FF2B5EF4-FFF2-40B4-BE49-F238E27FC236}">
                <a16:creationId xmlns:a16="http://schemas.microsoft.com/office/drawing/2014/main" id="{1E43FC6B-92A7-437F-BE57-7CC988C03062}"/>
              </a:ext>
            </a:extLst>
          </p:cNvPr>
          <p:cNvSpPr txBox="1"/>
          <p:nvPr/>
        </p:nvSpPr>
        <p:spPr>
          <a:xfrm>
            <a:off x="11384713" y="4284016"/>
            <a:ext cx="4166553" cy="500137"/>
          </a:xfrm>
          <a:prstGeom prst="rect">
            <a:avLst/>
          </a:prstGeom>
        </p:spPr>
        <p:txBody>
          <a:bodyPr lIns="0" tIns="0" rIns="0" bIns="0" rtlCol="0" anchor="t">
            <a:spAutoFit/>
          </a:bodyPr>
          <a:lstStyle/>
          <a:p>
            <a:pPr algn="ctr">
              <a:lnSpc>
                <a:spcPts val="3893"/>
              </a:lnSpc>
              <a:spcBef>
                <a:spcPct val="0"/>
              </a:spcBef>
            </a:pPr>
            <a:r>
              <a:rPr lang="en-US" sz="3299" b="1">
                <a:ea typeface="Open Sauce Bold"/>
                <a:cs typeface="Open Sauce Bold"/>
                <a:sym typeface="Open Sauce Bold"/>
              </a:rPr>
              <a:t>IA con contexto</a:t>
            </a:r>
          </a:p>
        </p:txBody>
      </p:sp>
      <p:sp>
        <p:nvSpPr>
          <p:cNvPr id="16" name="TextBox 16">
            <a:extLst>
              <a:ext uri="{FF2B5EF4-FFF2-40B4-BE49-F238E27FC236}">
                <a16:creationId xmlns:a16="http://schemas.microsoft.com/office/drawing/2014/main" id="{C70C0383-DC07-46D6-8848-013B81186D0D}"/>
              </a:ext>
            </a:extLst>
          </p:cNvPr>
          <p:cNvSpPr txBox="1"/>
          <p:nvPr/>
        </p:nvSpPr>
        <p:spPr>
          <a:xfrm>
            <a:off x="3000427" y="5607989"/>
            <a:ext cx="4166553" cy="2000548"/>
          </a:xfrm>
          <a:prstGeom prst="rect">
            <a:avLst/>
          </a:prstGeom>
        </p:spPr>
        <p:txBody>
          <a:bodyPr lIns="0" tIns="0" rIns="0" bIns="0" rtlCol="0" anchor="t">
            <a:spAutoFit/>
          </a:bodyPr>
          <a:lstStyle/>
          <a:p>
            <a:pPr algn="ctr">
              <a:lnSpc>
                <a:spcPts val="3893"/>
              </a:lnSpc>
              <a:spcBef>
                <a:spcPct val="0"/>
              </a:spcBef>
            </a:pPr>
            <a:r>
              <a:rPr lang="en-US" sz="3299">
                <a:ea typeface="Open Sauce"/>
                <a:cs typeface="Open Sauce"/>
                <a:sym typeface="Open Sauce"/>
              </a:rPr>
              <a:t>Opera de forma genérica, lo que lleva a respuestas estandarizadas</a:t>
            </a:r>
          </a:p>
        </p:txBody>
      </p:sp>
      <p:sp>
        <p:nvSpPr>
          <p:cNvPr id="17" name="TextBox 17">
            <a:extLst>
              <a:ext uri="{FF2B5EF4-FFF2-40B4-BE49-F238E27FC236}">
                <a16:creationId xmlns:a16="http://schemas.microsoft.com/office/drawing/2014/main" id="{679EA27B-213D-4110-8E6E-449CBBDF6207}"/>
              </a:ext>
            </a:extLst>
          </p:cNvPr>
          <p:cNvSpPr txBox="1"/>
          <p:nvPr/>
        </p:nvSpPr>
        <p:spPr>
          <a:xfrm>
            <a:off x="11284917" y="5223996"/>
            <a:ext cx="4166553" cy="2000548"/>
          </a:xfrm>
          <a:prstGeom prst="rect">
            <a:avLst/>
          </a:prstGeom>
        </p:spPr>
        <p:txBody>
          <a:bodyPr lIns="0" tIns="0" rIns="0" bIns="0" rtlCol="0" anchor="t">
            <a:spAutoFit/>
          </a:bodyPr>
          <a:lstStyle/>
          <a:p>
            <a:pPr algn="ctr">
              <a:lnSpc>
                <a:spcPts val="3893"/>
              </a:lnSpc>
              <a:spcBef>
                <a:spcPct val="0"/>
              </a:spcBef>
            </a:pPr>
            <a:r>
              <a:rPr lang="en-US" sz="3299">
                <a:ea typeface="Open Sauce"/>
                <a:cs typeface="Open Sauce"/>
                <a:sym typeface="Open Sauce"/>
              </a:rPr>
              <a:t>Adapta las respuestas con contexto, asegurando relevancia y ética</a:t>
            </a:r>
          </a:p>
        </p:txBody>
      </p:sp>
    </p:spTree>
    <p:extLst>
      <p:ext uri="{BB962C8B-B14F-4D97-AF65-F5344CB8AC3E}">
        <p14:creationId xmlns:p14="http://schemas.microsoft.com/office/powerpoint/2010/main" val="23465537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B32D5A9E-23FE-4C9F-BDF5-11A4709F7DEF}"/>
              </a:ext>
            </a:extLst>
          </p:cNvPr>
          <p:cNvSpPr txBox="1"/>
          <p:nvPr/>
        </p:nvSpPr>
        <p:spPr>
          <a:xfrm>
            <a:off x="4656210" y="273698"/>
            <a:ext cx="10018666" cy="745269"/>
          </a:xfrm>
          <a:prstGeom prst="rect">
            <a:avLst/>
          </a:prstGeom>
        </p:spPr>
        <p:txBody>
          <a:bodyPr lIns="0" tIns="0" rIns="0" bIns="0" rtlCol="0" anchor="t">
            <a:spAutoFit/>
          </a:bodyPr>
          <a:lstStyle/>
          <a:p>
            <a:pPr algn="ctr">
              <a:lnSpc>
                <a:spcPts val="6160"/>
              </a:lnSpc>
            </a:pPr>
            <a:r>
              <a:rPr lang="en-US" sz="4400" b="1" dirty="0">
                <a:solidFill>
                  <a:schemeClr val="accent6">
                    <a:lumMod val="75000"/>
                  </a:schemeClr>
                </a:solidFill>
                <a:ea typeface="Open Sans Bold"/>
                <a:cs typeface="Open Sans Bold"/>
                <a:sym typeface="Open Sans Bold"/>
              </a:rPr>
              <a:t>El </a:t>
            </a:r>
            <a:r>
              <a:rPr lang="en-US" sz="4400" b="1" dirty="0" err="1">
                <a:solidFill>
                  <a:schemeClr val="accent6">
                    <a:lumMod val="75000"/>
                  </a:schemeClr>
                </a:solidFill>
                <a:ea typeface="Open Sans Bold"/>
                <a:cs typeface="Open Sans Bold"/>
                <a:sym typeface="Open Sans Bold"/>
              </a:rPr>
              <a:t>marco</a:t>
            </a:r>
            <a:r>
              <a:rPr lang="en-US" sz="4400" b="1" dirty="0">
                <a:solidFill>
                  <a:schemeClr val="accent6">
                    <a:lumMod val="75000"/>
                  </a:schemeClr>
                </a:solidFill>
                <a:ea typeface="Open Sans Bold"/>
                <a:cs typeface="Open Sans Bold"/>
                <a:sym typeface="Open Sans Bold"/>
              </a:rPr>
              <a:t> TCREI: Las </a:t>
            </a:r>
            <a:r>
              <a:rPr lang="en-US" sz="4400" b="1" dirty="0" err="1">
                <a:solidFill>
                  <a:schemeClr val="accent6">
                    <a:lumMod val="75000"/>
                  </a:schemeClr>
                </a:solidFill>
                <a:ea typeface="Open Sans Bold"/>
                <a:cs typeface="Open Sans Bold"/>
                <a:sym typeface="Open Sans Bold"/>
              </a:rPr>
              <a:t>referencias</a:t>
            </a:r>
            <a:endParaRPr lang="en-US" sz="4400" b="1" dirty="0">
              <a:solidFill>
                <a:schemeClr val="accent6">
                  <a:lumMod val="75000"/>
                </a:schemeClr>
              </a:solidFill>
              <a:ea typeface="Open Sans Bold"/>
              <a:cs typeface="Open Sans Bold"/>
              <a:sym typeface="Open Sans Bold"/>
            </a:endParaRPr>
          </a:p>
        </p:txBody>
      </p:sp>
      <p:sp>
        <p:nvSpPr>
          <p:cNvPr id="4" name="TextBox 4">
            <a:extLst>
              <a:ext uri="{FF2B5EF4-FFF2-40B4-BE49-F238E27FC236}">
                <a16:creationId xmlns:a16="http://schemas.microsoft.com/office/drawing/2014/main" id="{FE829EE0-3681-49F8-8933-C4DC1EC503BA}"/>
              </a:ext>
            </a:extLst>
          </p:cNvPr>
          <p:cNvSpPr txBox="1"/>
          <p:nvPr/>
        </p:nvSpPr>
        <p:spPr>
          <a:xfrm>
            <a:off x="1865519" y="1486995"/>
            <a:ext cx="14292690" cy="1073786"/>
          </a:xfrm>
          <a:prstGeom prst="rect">
            <a:avLst/>
          </a:prstGeom>
        </p:spPr>
        <p:txBody>
          <a:bodyPr lIns="0" tIns="0" rIns="0" bIns="0" rtlCol="0" anchor="t">
            <a:spAutoFit/>
          </a:bodyPr>
          <a:lstStyle/>
          <a:p>
            <a:pPr algn="ctr">
              <a:lnSpc>
                <a:spcPts val="4339"/>
              </a:lnSpc>
            </a:pPr>
            <a:r>
              <a:rPr lang="en-US" sz="3099" dirty="0">
                <a:ea typeface="Open Sauce"/>
                <a:cs typeface="Open Sauce"/>
                <a:sym typeface="Open Sauce"/>
              </a:rPr>
              <a:t>Son </a:t>
            </a:r>
            <a:r>
              <a:rPr lang="en-US" sz="3099" dirty="0" err="1">
                <a:ea typeface="Open Sauce"/>
                <a:cs typeface="Open Sauce"/>
                <a:sym typeface="Open Sauce"/>
              </a:rPr>
              <a:t>pistas</a:t>
            </a:r>
            <a:r>
              <a:rPr lang="en-US" sz="3099" dirty="0">
                <a:ea typeface="Open Sauce"/>
                <a:cs typeface="Open Sauce"/>
                <a:sym typeface="Open Sauce"/>
              </a:rPr>
              <a:t> </a:t>
            </a:r>
            <a:r>
              <a:rPr lang="en-US" sz="3099" dirty="0" err="1">
                <a:ea typeface="Open Sauce"/>
                <a:cs typeface="Open Sauce"/>
                <a:sym typeface="Open Sauce"/>
              </a:rPr>
              <a:t>adicionales</a:t>
            </a:r>
            <a:r>
              <a:rPr lang="en-US" sz="3099" dirty="0">
                <a:ea typeface="Open Sauce"/>
                <a:cs typeface="Open Sauce"/>
                <a:sym typeface="Open Sauce"/>
              </a:rPr>
              <a:t> que le </a:t>
            </a:r>
            <a:r>
              <a:rPr lang="en-US" sz="3099" dirty="0" err="1">
                <a:ea typeface="Open Sauce"/>
                <a:cs typeface="Open Sauce"/>
                <a:sym typeface="Open Sauce"/>
              </a:rPr>
              <a:t>muestras</a:t>
            </a:r>
            <a:r>
              <a:rPr lang="en-US" sz="3099" dirty="0">
                <a:ea typeface="Open Sauce"/>
                <a:cs typeface="Open Sauce"/>
                <a:sym typeface="Open Sauce"/>
              </a:rPr>
              <a:t> al </a:t>
            </a:r>
            <a:r>
              <a:rPr lang="en-US" sz="3099" dirty="0" err="1">
                <a:ea typeface="Open Sauce"/>
                <a:cs typeface="Open Sauce"/>
                <a:sym typeface="Open Sauce"/>
              </a:rPr>
              <a:t>modelo</a:t>
            </a:r>
            <a:r>
              <a:rPr lang="en-US" sz="3099" dirty="0">
                <a:ea typeface="Open Sauce"/>
                <a:cs typeface="Open Sauce"/>
                <a:sym typeface="Open Sauce"/>
              </a:rPr>
              <a:t> para que </a:t>
            </a:r>
            <a:r>
              <a:rPr lang="en-US" sz="3099" dirty="0" err="1">
                <a:ea typeface="Open Sauce"/>
                <a:cs typeface="Open Sauce"/>
                <a:sym typeface="Open Sauce"/>
              </a:rPr>
              <a:t>entienda</a:t>
            </a:r>
            <a:r>
              <a:rPr lang="en-US" sz="3099" dirty="0">
                <a:ea typeface="Open Sauce"/>
                <a:cs typeface="Open Sauce"/>
                <a:sym typeface="Open Sauce"/>
              </a:rPr>
              <a:t> </a:t>
            </a:r>
            <a:r>
              <a:rPr lang="en-US" sz="3099" dirty="0" err="1">
                <a:ea typeface="Open Sauce"/>
                <a:cs typeface="Open Sauce"/>
                <a:sym typeface="Open Sauce"/>
              </a:rPr>
              <a:t>cómo</a:t>
            </a:r>
            <a:r>
              <a:rPr lang="en-US" sz="3099" dirty="0">
                <a:ea typeface="Open Sauce"/>
                <a:cs typeface="Open Sauce"/>
                <a:sym typeface="Open Sauce"/>
              </a:rPr>
              <a:t> debe sonar, verse o </a:t>
            </a:r>
            <a:r>
              <a:rPr lang="en-US" sz="3099" dirty="0" err="1">
                <a:ea typeface="Open Sauce"/>
                <a:cs typeface="Open Sauce"/>
                <a:sym typeface="Open Sauce"/>
              </a:rPr>
              <a:t>estructurarse</a:t>
            </a:r>
            <a:r>
              <a:rPr lang="en-US" sz="3099" dirty="0">
                <a:ea typeface="Open Sauce"/>
                <a:cs typeface="Open Sauce"/>
                <a:sym typeface="Open Sauce"/>
              </a:rPr>
              <a:t> la </a:t>
            </a:r>
            <a:r>
              <a:rPr lang="en-US" sz="3099" dirty="0" err="1">
                <a:ea typeface="Open Sauce"/>
                <a:cs typeface="Open Sauce"/>
                <a:sym typeface="Open Sauce"/>
              </a:rPr>
              <a:t>salida</a:t>
            </a:r>
            <a:r>
              <a:rPr lang="en-US" sz="3099" dirty="0">
                <a:ea typeface="Open Sauce"/>
                <a:cs typeface="Open Sauce"/>
                <a:sym typeface="Open Sauce"/>
              </a:rPr>
              <a:t>.</a:t>
            </a:r>
          </a:p>
        </p:txBody>
      </p:sp>
      <p:sp>
        <p:nvSpPr>
          <p:cNvPr id="5" name="TextBox 5">
            <a:extLst>
              <a:ext uri="{FF2B5EF4-FFF2-40B4-BE49-F238E27FC236}">
                <a16:creationId xmlns:a16="http://schemas.microsoft.com/office/drawing/2014/main" id="{8F8460E1-EC87-4787-9056-0A3AB81A1F66}"/>
              </a:ext>
            </a:extLst>
          </p:cNvPr>
          <p:cNvSpPr txBox="1"/>
          <p:nvPr/>
        </p:nvSpPr>
        <p:spPr>
          <a:xfrm>
            <a:off x="2427387" y="2849626"/>
            <a:ext cx="13879413" cy="6642844"/>
          </a:xfrm>
          <a:prstGeom prst="rect">
            <a:avLst/>
          </a:prstGeom>
        </p:spPr>
        <p:txBody>
          <a:bodyPr wrap="square" lIns="0" tIns="0" rIns="0" bIns="0" rtlCol="0" anchor="t">
            <a:spAutoFit/>
          </a:bodyPr>
          <a:lstStyle/>
          <a:p>
            <a:pPr marL="669283" lvl="1" indent="-334641" algn="l">
              <a:lnSpc>
                <a:spcPts val="3657"/>
              </a:lnSpc>
              <a:buFont typeface="Arial"/>
              <a:buChar char="•"/>
            </a:pPr>
            <a:r>
              <a:rPr lang="en-US" sz="3099" dirty="0" err="1">
                <a:solidFill>
                  <a:schemeClr val="accent6">
                    <a:lumMod val="75000"/>
                  </a:schemeClr>
                </a:solidFill>
                <a:ea typeface="Open Sauce"/>
                <a:cs typeface="Open Sauce"/>
                <a:sym typeface="Open Sauce"/>
              </a:rPr>
              <a:t>Ejemplos</a:t>
            </a:r>
            <a:r>
              <a:rPr lang="en-US" sz="3099" dirty="0">
                <a:solidFill>
                  <a:schemeClr val="accent6">
                    <a:lumMod val="75000"/>
                  </a:schemeClr>
                </a:solidFill>
                <a:ea typeface="Open Sauce"/>
                <a:cs typeface="Open Sauce"/>
                <a:sym typeface="Open Sauce"/>
              </a:rPr>
              <a:t> de </a:t>
            </a:r>
            <a:r>
              <a:rPr lang="en-US" sz="3099" dirty="0" err="1">
                <a:solidFill>
                  <a:schemeClr val="accent6">
                    <a:lumMod val="75000"/>
                  </a:schemeClr>
                </a:solidFill>
                <a:ea typeface="Open Sauce"/>
                <a:cs typeface="Open Sauce"/>
                <a:sym typeface="Open Sauce"/>
              </a:rPr>
              <a:t>texto</a:t>
            </a:r>
            <a:r>
              <a:rPr lang="en-US" sz="3099" dirty="0">
                <a:solidFill>
                  <a:schemeClr val="accent6">
                    <a:lumMod val="75000"/>
                  </a:schemeClr>
                </a:solidFill>
                <a:ea typeface="Open Sauce"/>
                <a:cs typeface="Open Sauce"/>
                <a:sym typeface="Open Sauce"/>
              </a:rPr>
              <a:t>:</a:t>
            </a:r>
          </a:p>
          <a:p>
            <a:pPr algn="l">
              <a:lnSpc>
                <a:spcPts val="3657"/>
              </a:lnSpc>
              <a:spcBef>
                <a:spcPct val="0"/>
              </a:spcBef>
            </a:pPr>
            <a:r>
              <a:rPr lang="en-US" sz="3099" dirty="0">
                <a:ea typeface="Open Sauce"/>
                <a:cs typeface="Open Sauce"/>
                <a:sym typeface="Open Sauce"/>
              </a:rPr>
              <a:t>   “Escribe un </a:t>
            </a:r>
            <a:r>
              <a:rPr lang="en-US" sz="3099" dirty="0" err="1">
                <a:ea typeface="Open Sauce"/>
                <a:cs typeface="Open Sauce"/>
                <a:sym typeface="Open Sauce"/>
              </a:rPr>
              <a:t>resumen</a:t>
            </a:r>
            <a:r>
              <a:rPr lang="en-US" sz="3099" dirty="0">
                <a:ea typeface="Open Sauce"/>
                <a:cs typeface="Open Sauce"/>
                <a:sym typeface="Open Sauce"/>
              </a:rPr>
              <a:t> </a:t>
            </a:r>
            <a:r>
              <a:rPr lang="en-US" sz="3099" dirty="0" err="1">
                <a:ea typeface="Open Sauce"/>
                <a:cs typeface="Open Sauce"/>
                <a:sym typeface="Open Sauce"/>
              </a:rPr>
              <a:t>como</a:t>
            </a:r>
            <a:r>
              <a:rPr lang="en-US" sz="3099" dirty="0">
                <a:ea typeface="Open Sauce"/>
                <a:cs typeface="Open Sauce"/>
                <a:sym typeface="Open Sauce"/>
              </a:rPr>
              <a:t> </a:t>
            </a:r>
            <a:r>
              <a:rPr lang="en-US" sz="3099" dirty="0" err="1">
                <a:ea typeface="Open Sauce"/>
                <a:cs typeface="Open Sauce"/>
                <a:sym typeface="Open Sauce"/>
              </a:rPr>
              <a:t>este</a:t>
            </a:r>
            <a:r>
              <a:rPr lang="en-US" sz="3099" dirty="0">
                <a:ea typeface="Open Sauce"/>
                <a:cs typeface="Open Sauce"/>
                <a:sym typeface="Open Sauce"/>
              </a:rPr>
              <a:t> </a:t>
            </a:r>
            <a:r>
              <a:rPr lang="en-US" sz="3099" dirty="0" err="1">
                <a:ea typeface="Open Sauce"/>
                <a:cs typeface="Open Sauce"/>
                <a:sym typeface="Open Sauce"/>
              </a:rPr>
              <a:t>ejemplo</a:t>
            </a:r>
            <a:r>
              <a:rPr lang="en-US" sz="3099" dirty="0">
                <a:ea typeface="Open Sauce"/>
                <a:cs typeface="Open Sauce"/>
                <a:sym typeface="Open Sauce"/>
              </a:rPr>
              <a:t>: …”</a:t>
            </a:r>
          </a:p>
          <a:p>
            <a:pPr algn="l">
              <a:lnSpc>
                <a:spcPts val="3657"/>
              </a:lnSpc>
              <a:spcBef>
                <a:spcPct val="0"/>
              </a:spcBef>
            </a:pPr>
            <a:endParaRPr lang="en-US" sz="3099" dirty="0">
              <a:ea typeface="Open Sauce"/>
              <a:cs typeface="Open Sauce"/>
              <a:sym typeface="Open Sauce"/>
            </a:endParaRPr>
          </a:p>
          <a:p>
            <a:pPr marL="669283" lvl="1" indent="-334641" algn="l">
              <a:lnSpc>
                <a:spcPts val="3657"/>
              </a:lnSpc>
              <a:buFont typeface="Arial"/>
              <a:buChar char="•"/>
            </a:pPr>
            <a:r>
              <a:rPr lang="en-US" sz="3099" dirty="0" err="1">
                <a:solidFill>
                  <a:schemeClr val="accent6">
                    <a:lumMod val="75000"/>
                  </a:schemeClr>
                </a:solidFill>
                <a:ea typeface="Open Sauce"/>
                <a:cs typeface="Open Sauce"/>
                <a:sym typeface="Open Sauce"/>
              </a:rPr>
              <a:t>Estructuras</a:t>
            </a:r>
            <a:r>
              <a:rPr lang="en-US" sz="3099" dirty="0">
                <a:solidFill>
                  <a:schemeClr val="accent6">
                    <a:lumMod val="75000"/>
                  </a:schemeClr>
                </a:solidFill>
                <a:ea typeface="Open Sauce"/>
                <a:cs typeface="Open Sauce"/>
                <a:sym typeface="Open Sauce"/>
              </a:rPr>
              <a:t> o </a:t>
            </a:r>
            <a:r>
              <a:rPr lang="en-US" sz="3099" dirty="0" err="1">
                <a:solidFill>
                  <a:schemeClr val="accent6">
                    <a:lumMod val="75000"/>
                  </a:schemeClr>
                </a:solidFill>
                <a:ea typeface="Open Sauce"/>
                <a:cs typeface="Open Sauce"/>
                <a:sym typeface="Open Sauce"/>
              </a:rPr>
              <a:t>plantillas</a:t>
            </a:r>
            <a:r>
              <a:rPr lang="en-US" sz="3099" dirty="0">
                <a:solidFill>
                  <a:schemeClr val="accent6">
                    <a:lumMod val="75000"/>
                  </a:schemeClr>
                </a:solidFill>
                <a:ea typeface="Open Sauce"/>
                <a:cs typeface="Open Sauce"/>
                <a:sym typeface="Open Sauce"/>
              </a:rPr>
              <a:t>:</a:t>
            </a:r>
          </a:p>
          <a:p>
            <a:pPr algn="l">
              <a:lnSpc>
                <a:spcPts val="3657"/>
              </a:lnSpc>
              <a:spcBef>
                <a:spcPct val="0"/>
              </a:spcBef>
            </a:pPr>
            <a:r>
              <a:rPr lang="en-US" sz="3099" dirty="0">
                <a:ea typeface="Open Sauce"/>
                <a:cs typeface="Open Sauce"/>
                <a:sym typeface="Open Sauce"/>
              </a:rPr>
              <a:t>   “</a:t>
            </a:r>
            <a:r>
              <a:rPr lang="en-US" sz="3099" dirty="0" err="1">
                <a:ea typeface="Open Sauce"/>
                <a:cs typeface="Open Sauce"/>
                <a:sym typeface="Open Sauce"/>
              </a:rPr>
              <a:t>Usa</a:t>
            </a:r>
            <a:r>
              <a:rPr lang="en-US" sz="3099" dirty="0">
                <a:ea typeface="Open Sauce"/>
                <a:cs typeface="Open Sauce"/>
                <a:sym typeface="Open Sauce"/>
              </a:rPr>
              <a:t> </a:t>
            </a:r>
            <a:r>
              <a:rPr lang="en-US" sz="3099" dirty="0" err="1">
                <a:ea typeface="Open Sauce"/>
                <a:cs typeface="Open Sauce"/>
                <a:sym typeface="Open Sauce"/>
              </a:rPr>
              <a:t>el</a:t>
            </a:r>
            <a:r>
              <a:rPr lang="en-US" sz="3099" dirty="0">
                <a:ea typeface="Open Sauce"/>
                <a:cs typeface="Open Sauce"/>
                <a:sym typeface="Open Sauce"/>
              </a:rPr>
              <a:t> </a:t>
            </a:r>
            <a:r>
              <a:rPr lang="en-US" sz="3099" dirty="0" err="1">
                <a:ea typeface="Open Sauce"/>
                <a:cs typeface="Open Sauce"/>
                <a:sym typeface="Open Sauce"/>
              </a:rPr>
              <a:t>siguiente</a:t>
            </a:r>
            <a:r>
              <a:rPr lang="en-US" sz="3099" dirty="0">
                <a:ea typeface="Open Sauce"/>
                <a:cs typeface="Open Sauce"/>
                <a:sym typeface="Open Sauce"/>
              </a:rPr>
              <a:t> </a:t>
            </a:r>
            <a:r>
              <a:rPr lang="en-US" sz="3099" dirty="0" err="1">
                <a:ea typeface="Open Sauce"/>
                <a:cs typeface="Open Sauce"/>
                <a:sym typeface="Open Sauce"/>
              </a:rPr>
              <a:t>esquema</a:t>
            </a:r>
            <a:r>
              <a:rPr lang="en-US" sz="3099" dirty="0">
                <a:ea typeface="Open Sauce"/>
                <a:cs typeface="Open Sauce"/>
                <a:sym typeface="Open Sauce"/>
              </a:rPr>
              <a:t>: </a:t>
            </a:r>
            <a:r>
              <a:rPr lang="en-US" sz="3099" dirty="0" err="1">
                <a:ea typeface="Open Sauce"/>
                <a:cs typeface="Open Sauce"/>
                <a:sym typeface="Open Sauce"/>
              </a:rPr>
              <a:t>Introducción</a:t>
            </a:r>
            <a:r>
              <a:rPr lang="en-US" sz="3099" dirty="0">
                <a:ea typeface="Open Sauce"/>
                <a:cs typeface="Open Sauce"/>
                <a:sym typeface="Open Sauce"/>
              </a:rPr>
              <a:t>, Desarrollo, </a:t>
            </a:r>
            <a:r>
              <a:rPr lang="en-US" sz="3099" dirty="0" err="1">
                <a:ea typeface="Open Sauce"/>
                <a:cs typeface="Open Sauce"/>
                <a:sym typeface="Open Sauce"/>
              </a:rPr>
              <a:t>Conclusiones</a:t>
            </a:r>
            <a:r>
              <a:rPr lang="en-US" sz="3099" dirty="0">
                <a:ea typeface="Open Sauce"/>
                <a:cs typeface="Open Sauce"/>
                <a:sym typeface="Open Sauce"/>
              </a:rPr>
              <a:t>.”</a:t>
            </a:r>
          </a:p>
          <a:p>
            <a:pPr algn="l">
              <a:lnSpc>
                <a:spcPts val="3657"/>
              </a:lnSpc>
              <a:spcBef>
                <a:spcPct val="0"/>
              </a:spcBef>
            </a:pPr>
            <a:endParaRPr lang="en-US" sz="3099" dirty="0">
              <a:ea typeface="Open Sauce"/>
              <a:cs typeface="Open Sauce"/>
              <a:sym typeface="Open Sauce"/>
            </a:endParaRPr>
          </a:p>
          <a:p>
            <a:pPr marL="669283" lvl="1" indent="-334641" algn="l">
              <a:lnSpc>
                <a:spcPts val="3657"/>
              </a:lnSpc>
              <a:buFont typeface="Arial"/>
              <a:buChar char="•"/>
            </a:pPr>
            <a:r>
              <a:rPr lang="en-US" sz="3099" dirty="0" err="1">
                <a:solidFill>
                  <a:schemeClr val="accent6">
                    <a:lumMod val="75000"/>
                  </a:schemeClr>
                </a:solidFill>
                <a:ea typeface="Open Sauce"/>
                <a:cs typeface="Open Sauce"/>
                <a:sym typeface="Open Sauce"/>
              </a:rPr>
              <a:t>Estándares</a:t>
            </a:r>
            <a:r>
              <a:rPr lang="en-US" sz="3099" dirty="0">
                <a:solidFill>
                  <a:schemeClr val="accent6">
                    <a:lumMod val="75000"/>
                  </a:schemeClr>
                </a:solidFill>
                <a:ea typeface="Open Sauce"/>
                <a:cs typeface="Open Sauce"/>
                <a:sym typeface="Open Sauce"/>
              </a:rPr>
              <a:t> de </a:t>
            </a:r>
            <a:r>
              <a:rPr lang="en-US" sz="3099" dirty="0" err="1">
                <a:solidFill>
                  <a:schemeClr val="accent6">
                    <a:lumMod val="75000"/>
                  </a:schemeClr>
                </a:solidFill>
                <a:ea typeface="Open Sauce"/>
                <a:cs typeface="Open Sauce"/>
                <a:sym typeface="Open Sauce"/>
              </a:rPr>
              <a:t>estilo</a:t>
            </a:r>
            <a:r>
              <a:rPr lang="en-US" sz="3099" dirty="0">
                <a:solidFill>
                  <a:schemeClr val="accent6">
                    <a:lumMod val="75000"/>
                  </a:schemeClr>
                </a:solidFill>
                <a:ea typeface="Open Sauce"/>
                <a:cs typeface="Open Sauce"/>
                <a:sym typeface="Open Sauce"/>
              </a:rPr>
              <a:t>:</a:t>
            </a:r>
          </a:p>
          <a:p>
            <a:pPr algn="l">
              <a:lnSpc>
                <a:spcPts val="3657"/>
              </a:lnSpc>
              <a:spcBef>
                <a:spcPct val="0"/>
              </a:spcBef>
            </a:pPr>
            <a:r>
              <a:rPr lang="en-US" sz="3099" dirty="0">
                <a:ea typeface="Open Sauce"/>
                <a:cs typeface="Open Sauce"/>
                <a:sym typeface="Open Sauce"/>
              </a:rPr>
              <a:t>   “</a:t>
            </a:r>
            <a:r>
              <a:rPr lang="en-US" sz="3099" dirty="0" err="1">
                <a:ea typeface="Open Sauce"/>
                <a:cs typeface="Open Sauce"/>
                <a:sym typeface="Open Sauce"/>
              </a:rPr>
              <a:t>Imita</a:t>
            </a:r>
            <a:r>
              <a:rPr lang="en-US" sz="3099" dirty="0">
                <a:ea typeface="Open Sauce"/>
                <a:cs typeface="Open Sauce"/>
                <a:sym typeface="Open Sauce"/>
              </a:rPr>
              <a:t> </a:t>
            </a:r>
            <a:r>
              <a:rPr lang="en-US" sz="3099" dirty="0" err="1">
                <a:ea typeface="Open Sauce"/>
                <a:cs typeface="Open Sauce"/>
                <a:sym typeface="Open Sauce"/>
              </a:rPr>
              <a:t>el</a:t>
            </a:r>
            <a:r>
              <a:rPr lang="en-US" sz="3099" dirty="0">
                <a:ea typeface="Open Sauce"/>
                <a:cs typeface="Open Sauce"/>
                <a:sym typeface="Open Sauce"/>
              </a:rPr>
              <a:t> </a:t>
            </a:r>
            <a:r>
              <a:rPr lang="en-US" sz="3099" dirty="0" err="1">
                <a:ea typeface="Open Sauce"/>
                <a:cs typeface="Open Sauce"/>
                <a:sym typeface="Open Sauce"/>
              </a:rPr>
              <a:t>tono</a:t>
            </a:r>
            <a:r>
              <a:rPr lang="en-US" sz="3099" dirty="0">
                <a:ea typeface="Open Sauce"/>
                <a:cs typeface="Open Sauce"/>
                <a:sym typeface="Open Sauce"/>
              </a:rPr>
              <a:t> de un </a:t>
            </a:r>
            <a:r>
              <a:rPr lang="en-US" sz="3099" dirty="0" err="1">
                <a:ea typeface="Open Sauce"/>
                <a:cs typeface="Open Sauce"/>
                <a:sym typeface="Open Sauce"/>
              </a:rPr>
              <a:t>artículo</a:t>
            </a:r>
            <a:r>
              <a:rPr lang="en-US" sz="3099" dirty="0">
                <a:ea typeface="Open Sauce"/>
                <a:cs typeface="Open Sauce"/>
                <a:sym typeface="Open Sauce"/>
              </a:rPr>
              <a:t> </a:t>
            </a:r>
            <a:r>
              <a:rPr lang="en-US" sz="3099" dirty="0" err="1">
                <a:ea typeface="Open Sauce"/>
                <a:cs typeface="Open Sauce"/>
                <a:sym typeface="Open Sauce"/>
              </a:rPr>
              <a:t>académico</a:t>
            </a:r>
            <a:r>
              <a:rPr lang="en-US" sz="3099" dirty="0">
                <a:ea typeface="Open Sauce"/>
                <a:cs typeface="Open Sauce"/>
                <a:sym typeface="Open Sauce"/>
              </a:rPr>
              <a:t> APA 7ª </a:t>
            </a:r>
            <a:r>
              <a:rPr lang="en-US" sz="3099" dirty="0" err="1">
                <a:ea typeface="Open Sauce"/>
                <a:cs typeface="Open Sauce"/>
                <a:sym typeface="Open Sauce"/>
              </a:rPr>
              <a:t>edición</a:t>
            </a:r>
            <a:r>
              <a:rPr lang="en-US" sz="3099" dirty="0">
                <a:ea typeface="Open Sauce"/>
                <a:cs typeface="Open Sauce"/>
                <a:sym typeface="Open Sauce"/>
              </a:rPr>
              <a:t>.”</a:t>
            </a:r>
          </a:p>
          <a:p>
            <a:pPr algn="l">
              <a:lnSpc>
                <a:spcPts val="3657"/>
              </a:lnSpc>
              <a:spcBef>
                <a:spcPct val="0"/>
              </a:spcBef>
            </a:pPr>
            <a:endParaRPr lang="en-US" sz="3099" dirty="0">
              <a:ea typeface="Open Sauce"/>
              <a:cs typeface="Open Sauce"/>
              <a:sym typeface="Open Sauce"/>
            </a:endParaRPr>
          </a:p>
          <a:p>
            <a:pPr marL="669283" lvl="1" indent="-334641" algn="l">
              <a:lnSpc>
                <a:spcPts val="3657"/>
              </a:lnSpc>
              <a:buFont typeface="Arial"/>
              <a:buChar char="•"/>
            </a:pPr>
            <a:r>
              <a:rPr lang="en-US" sz="3099" dirty="0" err="1">
                <a:solidFill>
                  <a:schemeClr val="accent6">
                    <a:lumMod val="75000"/>
                  </a:schemeClr>
                </a:solidFill>
                <a:ea typeface="Open Sauce"/>
                <a:cs typeface="Open Sauce"/>
                <a:sym typeface="Open Sauce"/>
              </a:rPr>
              <a:t>Comparaciones</a:t>
            </a:r>
            <a:r>
              <a:rPr lang="en-US" sz="3099" dirty="0">
                <a:solidFill>
                  <a:schemeClr val="accent6">
                    <a:lumMod val="75000"/>
                  </a:schemeClr>
                </a:solidFill>
                <a:ea typeface="Open Sauce"/>
                <a:cs typeface="Open Sauce"/>
                <a:sym typeface="Open Sauce"/>
              </a:rPr>
              <a:t>:</a:t>
            </a:r>
          </a:p>
          <a:p>
            <a:pPr algn="l">
              <a:lnSpc>
                <a:spcPts val="3657"/>
              </a:lnSpc>
              <a:spcBef>
                <a:spcPct val="0"/>
              </a:spcBef>
            </a:pPr>
            <a:r>
              <a:rPr lang="en-US" sz="3099" dirty="0">
                <a:ea typeface="Open Sauce"/>
                <a:cs typeface="Open Sauce"/>
                <a:sym typeface="Open Sauce"/>
              </a:rPr>
              <a:t>   “</a:t>
            </a:r>
            <a:r>
              <a:rPr lang="en-US" sz="3099" dirty="0" err="1">
                <a:ea typeface="Open Sauce"/>
                <a:cs typeface="Open Sauce"/>
                <a:sym typeface="Open Sauce"/>
              </a:rPr>
              <a:t>Explícalo</a:t>
            </a:r>
            <a:r>
              <a:rPr lang="en-US" sz="3099" dirty="0">
                <a:ea typeface="Open Sauce"/>
                <a:cs typeface="Open Sauce"/>
                <a:sym typeface="Open Sauce"/>
              </a:rPr>
              <a:t> con la </a:t>
            </a:r>
            <a:r>
              <a:rPr lang="en-US" sz="3099" dirty="0" err="1">
                <a:ea typeface="Open Sauce"/>
                <a:cs typeface="Open Sauce"/>
                <a:sym typeface="Open Sauce"/>
              </a:rPr>
              <a:t>claridad</a:t>
            </a:r>
            <a:r>
              <a:rPr lang="en-US" sz="3099" dirty="0">
                <a:ea typeface="Open Sauce"/>
                <a:cs typeface="Open Sauce"/>
                <a:sym typeface="Open Sauce"/>
              </a:rPr>
              <a:t> de un </a:t>
            </a:r>
            <a:r>
              <a:rPr lang="en-US" sz="3099" dirty="0" err="1">
                <a:ea typeface="Open Sauce"/>
                <a:cs typeface="Open Sauce"/>
                <a:sym typeface="Open Sauce"/>
              </a:rPr>
              <a:t>profesor</a:t>
            </a:r>
            <a:r>
              <a:rPr lang="en-US" sz="3099" dirty="0">
                <a:ea typeface="Open Sauce"/>
                <a:cs typeface="Open Sauce"/>
                <a:sym typeface="Open Sauce"/>
              </a:rPr>
              <a:t> de </a:t>
            </a:r>
            <a:r>
              <a:rPr lang="en-US" sz="3099" dirty="0" err="1">
                <a:ea typeface="Open Sauce"/>
                <a:cs typeface="Open Sauce"/>
                <a:sym typeface="Open Sauce"/>
              </a:rPr>
              <a:t>secundaria</a:t>
            </a:r>
            <a:r>
              <a:rPr lang="en-US" sz="3099" dirty="0">
                <a:ea typeface="Open Sauce"/>
                <a:cs typeface="Open Sauce"/>
                <a:sym typeface="Open Sauce"/>
              </a:rPr>
              <a:t>.”</a:t>
            </a:r>
          </a:p>
          <a:p>
            <a:pPr algn="l">
              <a:lnSpc>
                <a:spcPts val="3657"/>
              </a:lnSpc>
              <a:spcBef>
                <a:spcPct val="0"/>
              </a:spcBef>
            </a:pPr>
            <a:endParaRPr lang="en-US" sz="3099" dirty="0">
              <a:ea typeface="Open Sauce"/>
              <a:cs typeface="Open Sauce"/>
              <a:sym typeface="Open Sauce"/>
            </a:endParaRPr>
          </a:p>
          <a:p>
            <a:pPr marL="669283" lvl="1" indent="-334641" algn="l">
              <a:lnSpc>
                <a:spcPts val="3657"/>
              </a:lnSpc>
              <a:buFont typeface="Arial"/>
              <a:buChar char="•"/>
            </a:pPr>
            <a:r>
              <a:rPr lang="en-US" sz="3099" dirty="0" err="1">
                <a:solidFill>
                  <a:schemeClr val="accent6">
                    <a:lumMod val="75000"/>
                  </a:schemeClr>
                </a:solidFill>
                <a:ea typeface="Open Sauce"/>
                <a:cs typeface="Open Sauce"/>
                <a:sym typeface="Open Sauce"/>
              </a:rPr>
              <a:t>Formatos</a:t>
            </a:r>
            <a:r>
              <a:rPr lang="en-US" sz="3099" dirty="0">
                <a:solidFill>
                  <a:schemeClr val="accent6">
                    <a:lumMod val="75000"/>
                  </a:schemeClr>
                </a:solidFill>
                <a:ea typeface="Open Sauce"/>
                <a:cs typeface="Open Sauce"/>
                <a:sym typeface="Open Sauce"/>
              </a:rPr>
              <a:t> </a:t>
            </a:r>
            <a:r>
              <a:rPr lang="en-US" sz="3099" dirty="0" err="1">
                <a:solidFill>
                  <a:schemeClr val="accent6">
                    <a:lumMod val="75000"/>
                  </a:schemeClr>
                </a:solidFill>
                <a:ea typeface="Open Sauce"/>
                <a:cs typeface="Open Sauce"/>
                <a:sym typeface="Open Sauce"/>
              </a:rPr>
              <a:t>esperados</a:t>
            </a:r>
            <a:r>
              <a:rPr lang="en-US" sz="3099" dirty="0">
                <a:solidFill>
                  <a:schemeClr val="accent6">
                    <a:lumMod val="75000"/>
                  </a:schemeClr>
                </a:solidFill>
                <a:ea typeface="Open Sauce"/>
                <a:cs typeface="Open Sauce"/>
                <a:sym typeface="Open Sauce"/>
              </a:rPr>
              <a:t>:</a:t>
            </a:r>
          </a:p>
          <a:p>
            <a:pPr algn="l">
              <a:lnSpc>
                <a:spcPts val="3657"/>
              </a:lnSpc>
              <a:spcBef>
                <a:spcPct val="0"/>
              </a:spcBef>
            </a:pPr>
            <a:r>
              <a:rPr lang="en-US" sz="3099" dirty="0">
                <a:ea typeface="Open Sauce"/>
                <a:cs typeface="Open Sauce"/>
                <a:sym typeface="Open Sauce"/>
              </a:rPr>
              <a:t>   “La </a:t>
            </a:r>
            <a:r>
              <a:rPr lang="en-US" sz="3099" dirty="0" err="1">
                <a:ea typeface="Open Sauce"/>
                <a:cs typeface="Open Sauce"/>
                <a:sym typeface="Open Sauce"/>
              </a:rPr>
              <a:t>salida</a:t>
            </a:r>
            <a:r>
              <a:rPr lang="en-US" sz="3099" dirty="0">
                <a:ea typeface="Open Sauce"/>
                <a:cs typeface="Open Sauce"/>
                <a:sym typeface="Open Sauce"/>
              </a:rPr>
              <a:t> debe ser </a:t>
            </a:r>
            <a:r>
              <a:rPr lang="en-US" sz="3099" dirty="0" err="1">
                <a:ea typeface="Open Sauce"/>
                <a:cs typeface="Open Sauce"/>
                <a:sym typeface="Open Sauce"/>
              </a:rPr>
              <a:t>en</a:t>
            </a:r>
            <a:r>
              <a:rPr lang="en-US" sz="3099" dirty="0">
                <a:ea typeface="Open Sauce"/>
                <a:cs typeface="Open Sauce"/>
                <a:sym typeface="Open Sauce"/>
              </a:rPr>
              <a:t> </a:t>
            </a:r>
            <a:r>
              <a:rPr lang="en-US" sz="3099" dirty="0" err="1">
                <a:ea typeface="Open Sauce"/>
                <a:cs typeface="Open Sauce"/>
                <a:sym typeface="Open Sauce"/>
              </a:rPr>
              <a:t>tabla</a:t>
            </a:r>
            <a:r>
              <a:rPr lang="en-US" sz="3099" dirty="0">
                <a:ea typeface="Open Sauce"/>
                <a:cs typeface="Open Sauce"/>
                <a:sym typeface="Open Sauce"/>
              </a:rPr>
              <a:t> con </a:t>
            </a:r>
            <a:r>
              <a:rPr lang="en-US" sz="3099" dirty="0" err="1">
                <a:ea typeface="Open Sauce"/>
                <a:cs typeface="Open Sauce"/>
                <a:sym typeface="Open Sauce"/>
              </a:rPr>
              <a:t>columnas</a:t>
            </a:r>
            <a:r>
              <a:rPr lang="en-US" sz="3099" dirty="0">
                <a:ea typeface="Open Sauce"/>
                <a:cs typeface="Open Sauce"/>
                <a:sym typeface="Open Sauce"/>
              </a:rPr>
              <a:t>: </a:t>
            </a:r>
            <a:r>
              <a:rPr lang="en-US" sz="3099" dirty="0" err="1">
                <a:ea typeface="Open Sauce"/>
                <a:cs typeface="Open Sauce"/>
                <a:sym typeface="Open Sauce"/>
              </a:rPr>
              <a:t>Nombre</a:t>
            </a:r>
            <a:r>
              <a:rPr lang="en-US" sz="3099" dirty="0">
                <a:ea typeface="Open Sauce"/>
                <a:cs typeface="Open Sauce"/>
                <a:sym typeface="Open Sauce"/>
              </a:rPr>
              <a:t> | </a:t>
            </a:r>
            <a:r>
              <a:rPr lang="en-US" sz="3099" dirty="0" err="1">
                <a:ea typeface="Open Sauce"/>
                <a:cs typeface="Open Sauce"/>
                <a:sym typeface="Open Sauce"/>
              </a:rPr>
              <a:t>Edad</a:t>
            </a:r>
            <a:r>
              <a:rPr lang="en-US" sz="3099" dirty="0">
                <a:ea typeface="Open Sauce"/>
                <a:cs typeface="Open Sauce"/>
                <a:sym typeface="Open Sauce"/>
              </a:rPr>
              <a:t> | Ciudad.”</a:t>
            </a:r>
          </a:p>
        </p:txBody>
      </p:sp>
    </p:spTree>
    <p:extLst>
      <p:ext uri="{BB962C8B-B14F-4D97-AF65-F5344CB8AC3E}">
        <p14:creationId xmlns:p14="http://schemas.microsoft.com/office/powerpoint/2010/main" val="11764440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1E0B6FA4-F898-407E-82D8-513612A078AD}"/>
              </a:ext>
            </a:extLst>
          </p:cNvPr>
          <p:cNvSpPr txBox="1"/>
          <p:nvPr/>
        </p:nvSpPr>
        <p:spPr>
          <a:xfrm>
            <a:off x="6825314" y="62624"/>
            <a:ext cx="5304234" cy="573940"/>
          </a:xfrm>
          <a:prstGeom prst="rect">
            <a:avLst/>
          </a:prstGeom>
        </p:spPr>
        <p:txBody>
          <a:bodyPr lIns="0" tIns="0" rIns="0" bIns="0" rtlCol="0" anchor="t">
            <a:spAutoFit/>
          </a:bodyPr>
          <a:lstStyle/>
          <a:p>
            <a:pPr algn="ctr">
              <a:lnSpc>
                <a:spcPts val="4719"/>
              </a:lnSpc>
              <a:spcBef>
                <a:spcPct val="0"/>
              </a:spcBef>
            </a:pPr>
            <a:r>
              <a:rPr lang="en-US" sz="3600" dirty="0" err="1">
                <a:solidFill>
                  <a:schemeClr val="accent6">
                    <a:lumMod val="75000"/>
                  </a:schemeClr>
                </a:solidFill>
                <a:ea typeface="Open Sauce"/>
                <a:cs typeface="Open Sauce"/>
                <a:sym typeface="Open Sauce"/>
              </a:rPr>
              <a:t>Actividad</a:t>
            </a:r>
            <a:endParaRPr lang="en-US" sz="3600" dirty="0">
              <a:solidFill>
                <a:schemeClr val="accent6">
                  <a:lumMod val="75000"/>
                </a:schemeClr>
              </a:solidFill>
              <a:ea typeface="Open Sauce"/>
              <a:cs typeface="Open Sauce"/>
              <a:sym typeface="Open Sauce"/>
            </a:endParaRPr>
          </a:p>
        </p:txBody>
      </p:sp>
      <p:sp>
        <p:nvSpPr>
          <p:cNvPr id="4" name="Freeform 4">
            <a:extLst>
              <a:ext uri="{FF2B5EF4-FFF2-40B4-BE49-F238E27FC236}">
                <a16:creationId xmlns:a16="http://schemas.microsoft.com/office/drawing/2014/main" id="{C4714B09-40A2-46E3-911A-70DEB881EA0A}"/>
              </a:ext>
            </a:extLst>
          </p:cNvPr>
          <p:cNvSpPr/>
          <p:nvPr/>
        </p:nvSpPr>
        <p:spPr>
          <a:xfrm>
            <a:off x="482105" y="956565"/>
            <a:ext cx="1093189" cy="904614"/>
          </a:xfrm>
          <a:custGeom>
            <a:avLst/>
            <a:gdLst/>
            <a:ahLst/>
            <a:cxnLst/>
            <a:rect l="l" t="t" r="r" b="b"/>
            <a:pathLst>
              <a:path w="1093189" h="904614">
                <a:moveTo>
                  <a:pt x="0" y="0"/>
                </a:moveTo>
                <a:lnTo>
                  <a:pt x="1093188" y="0"/>
                </a:lnTo>
                <a:lnTo>
                  <a:pt x="1093188" y="904614"/>
                </a:lnTo>
                <a:lnTo>
                  <a:pt x="0" y="904614"/>
                </a:lnTo>
                <a:lnTo>
                  <a:pt x="0" y="0"/>
                </a:lnTo>
                <a:close/>
              </a:path>
            </a:pathLst>
          </a:custGeom>
          <a:blipFill>
            <a:blip r:embed="rId2"/>
            <a:stretch>
              <a:fillRect/>
            </a:stretch>
          </a:blipFill>
        </p:spPr>
      </p:sp>
      <p:sp>
        <p:nvSpPr>
          <p:cNvPr id="5" name="TextBox 5">
            <a:extLst>
              <a:ext uri="{FF2B5EF4-FFF2-40B4-BE49-F238E27FC236}">
                <a16:creationId xmlns:a16="http://schemas.microsoft.com/office/drawing/2014/main" id="{40187749-E36A-42C3-99C6-24441E72E23F}"/>
              </a:ext>
            </a:extLst>
          </p:cNvPr>
          <p:cNvSpPr txBox="1"/>
          <p:nvPr/>
        </p:nvSpPr>
        <p:spPr>
          <a:xfrm>
            <a:off x="1575294" y="1136239"/>
            <a:ext cx="10681748" cy="457626"/>
          </a:xfrm>
          <a:prstGeom prst="rect">
            <a:avLst/>
          </a:prstGeom>
        </p:spPr>
        <p:txBody>
          <a:bodyPr wrap="square" lIns="0" tIns="0" rIns="0" bIns="0" rtlCol="0" anchor="t">
            <a:spAutoFit/>
          </a:bodyPr>
          <a:lstStyle/>
          <a:p>
            <a:pPr algn="ctr">
              <a:lnSpc>
                <a:spcPts val="3775"/>
              </a:lnSpc>
              <a:spcBef>
                <a:spcPct val="0"/>
              </a:spcBef>
            </a:pPr>
            <a:r>
              <a:rPr lang="es-MX" sz="2800" dirty="0"/>
              <a:t>Ayúdame a planear una lección didáctica sobre eficiencia energética</a:t>
            </a:r>
            <a:endParaRPr lang="en-US" sz="2800" dirty="0">
              <a:latin typeface="Open Sauce"/>
              <a:ea typeface="Open Sauce"/>
              <a:cs typeface="Open Sauce"/>
              <a:sym typeface="Open Sauce"/>
            </a:endParaRPr>
          </a:p>
        </p:txBody>
      </p:sp>
      <p:sp>
        <p:nvSpPr>
          <p:cNvPr id="6" name="Freeform 6">
            <a:extLst>
              <a:ext uri="{FF2B5EF4-FFF2-40B4-BE49-F238E27FC236}">
                <a16:creationId xmlns:a16="http://schemas.microsoft.com/office/drawing/2014/main" id="{51F22C92-04E8-4A17-BD1C-E105FBE35E3F}"/>
              </a:ext>
            </a:extLst>
          </p:cNvPr>
          <p:cNvSpPr/>
          <p:nvPr/>
        </p:nvSpPr>
        <p:spPr>
          <a:xfrm>
            <a:off x="482105" y="2402322"/>
            <a:ext cx="1093189" cy="904614"/>
          </a:xfrm>
          <a:custGeom>
            <a:avLst/>
            <a:gdLst/>
            <a:ahLst/>
            <a:cxnLst/>
            <a:rect l="l" t="t" r="r" b="b"/>
            <a:pathLst>
              <a:path w="1093189" h="904614">
                <a:moveTo>
                  <a:pt x="0" y="0"/>
                </a:moveTo>
                <a:lnTo>
                  <a:pt x="1093188" y="0"/>
                </a:lnTo>
                <a:lnTo>
                  <a:pt x="1093188" y="904614"/>
                </a:lnTo>
                <a:lnTo>
                  <a:pt x="0" y="904614"/>
                </a:lnTo>
                <a:lnTo>
                  <a:pt x="0" y="0"/>
                </a:lnTo>
                <a:close/>
              </a:path>
            </a:pathLst>
          </a:custGeom>
          <a:blipFill>
            <a:blip r:embed="rId2"/>
            <a:stretch>
              <a:fillRect/>
            </a:stretch>
          </a:blipFill>
        </p:spPr>
      </p:sp>
      <p:sp>
        <p:nvSpPr>
          <p:cNvPr id="8" name="TextBox 8">
            <a:extLst>
              <a:ext uri="{FF2B5EF4-FFF2-40B4-BE49-F238E27FC236}">
                <a16:creationId xmlns:a16="http://schemas.microsoft.com/office/drawing/2014/main" id="{7A9287DF-082F-47E0-8AF1-012A5462F635}"/>
              </a:ext>
            </a:extLst>
          </p:cNvPr>
          <p:cNvSpPr txBox="1"/>
          <p:nvPr/>
        </p:nvSpPr>
        <p:spPr>
          <a:xfrm>
            <a:off x="646440" y="8648700"/>
            <a:ext cx="16995120" cy="821828"/>
          </a:xfrm>
          <a:prstGeom prst="rect">
            <a:avLst/>
          </a:prstGeom>
        </p:spPr>
        <p:txBody>
          <a:bodyPr lIns="0" tIns="0" rIns="0" bIns="0" rtlCol="0" anchor="t">
            <a:spAutoFit/>
          </a:bodyPr>
          <a:lstStyle/>
          <a:p>
            <a:pPr algn="just">
              <a:lnSpc>
                <a:spcPts val="3303"/>
              </a:lnSpc>
              <a:spcBef>
                <a:spcPct val="0"/>
              </a:spcBef>
            </a:pPr>
            <a:r>
              <a:rPr lang="en-US" sz="2400" dirty="0" err="1">
                <a:ea typeface="Open Sauce"/>
                <a:cs typeface="Open Sauce"/>
                <a:sym typeface="Open Sauce"/>
              </a:rPr>
              <a:t>Luego</a:t>
            </a:r>
            <a:r>
              <a:rPr lang="en-US" sz="2400" dirty="0">
                <a:ea typeface="Open Sauce"/>
                <a:cs typeface="Open Sauce"/>
                <a:sym typeface="Open Sauce"/>
              </a:rPr>
              <a:t>, </a:t>
            </a:r>
            <a:r>
              <a:rPr lang="en-US" sz="2400" dirty="0" err="1">
                <a:ea typeface="Open Sauce"/>
                <a:cs typeface="Open Sauce"/>
                <a:sym typeface="Open Sauce"/>
              </a:rPr>
              <a:t>revisas</a:t>
            </a:r>
            <a:r>
              <a:rPr lang="en-US" sz="2400" dirty="0">
                <a:ea typeface="Open Sauce"/>
                <a:cs typeface="Open Sauce"/>
                <a:sym typeface="Open Sauce"/>
              </a:rPr>
              <a:t> </a:t>
            </a:r>
            <a:r>
              <a:rPr lang="en-US" sz="2400" dirty="0" err="1">
                <a:ea typeface="Open Sauce"/>
                <a:cs typeface="Open Sauce"/>
                <a:sym typeface="Open Sauce"/>
              </a:rPr>
              <a:t>el</a:t>
            </a:r>
            <a:r>
              <a:rPr lang="en-US" sz="2400" dirty="0">
                <a:ea typeface="Open Sauce"/>
                <a:cs typeface="Open Sauce"/>
                <a:sym typeface="Open Sauce"/>
              </a:rPr>
              <a:t> </a:t>
            </a:r>
            <a:r>
              <a:rPr lang="en-US" sz="2400" dirty="0" err="1">
                <a:ea typeface="Open Sauce"/>
                <a:cs typeface="Open Sauce"/>
                <a:sym typeface="Open Sauce"/>
              </a:rPr>
              <a:t>resultado</a:t>
            </a:r>
            <a:r>
              <a:rPr lang="en-US" sz="2400" dirty="0">
                <a:ea typeface="Open Sauce"/>
                <a:cs typeface="Open Sauce"/>
                <a:sym typeface="Open Sauce"/>
              </a:rPr>
              <a:t>: ¿Tiene las </a:t>
            </a:r>
            <a:r>
              <a:rPr lang="en-US" sz="2400" dirty="0" err="1">
                <a:ea typeface="Open Sauce"/>
                <a:cs typeface="Open Sauce"/>
                <a:sym typeface="Open Sauce"/>
              </a:rPr>
              <a:t>partes</a:t>
            </a:r>
            <a:r>
              <a:rPr lang="en-US" sz="2400" dirty="0">
                <a:ea typeface="Open Sauce"/>
                <a:cs typeface="Open Sauce"/>
                <a:sym typeface="Open Sauce"/>
              </a:rPr>
              <a:t> que </a:t>
            </a:r>
            <a:r>
              <a:rPr lang="en-US" sz="2400" dirty="0" err="1">
                <a:ea typeface="Open Sauce"/>
                <a:cs typeface="Open Sauce"/>
                <a:sym typeface="Open Sauce"/>
              </a:rPr>
              <a:t>pediste</a:t>
            </a:r>
            <a:r>
              <a:rPr lang="en-US" sz="2400" dirty="0">
                <a:ea typeface="Open Sauce"/>
                <a:cs typeface="Open Sauce"/>
                <a:sym typeface="Open Sauce"/>
              </a:rPr>
              <a:t>? ¿</a:t>
            </a:r>
            <a:r>
              <a:rPr lang="en-US" sz="2400" dirty="0" err="1">
                <a:ea typeface="Open Sauce"/>
                <a:cs typeface="Open Sauce"/>
                <a:sym typeface="Open Sauce"/>
              </a:rPr>
              <a:t>Está</a:t>
            </a:r>
            <a:r>
              <a:rPr lang="en-US" sz="2400" dirty="0">
                <a:ea typeface="Open Sauce"/>
                <a:cs typeface="Open Sauce"/>
                <a:sym typeface="Open Sauce"/>
              </a:rPr>
              <a:t> claro para los </a:t>
            </a:r>
            <a:r>
              <a:rPr lang="en-US" sz="2400" dirty="0" err="1">
                <a:ea typeface="Open Sauce"/>
                <a:cs typeface="Open Sauce"/>
                <a:sym typeface="Open Sauce"/>
              </a:rPr>
              <a:t>estudiantes</a:t>
            </a:r>
            <a:r>
              <a:rPr lang="en-US" sz="2400" dirty="0">
                <a:ea typeface="Open Sauce"/>
                <a:cs typeface="Open Sauce"/>
                <a:sym typeface="Open Sauce"/>
              </a:rPr>
              <a:t>? ¿</a:t>
            </a:r>
            <a:r>
              <a:rPr lang="en-US" sz="2400" dirty="0" err="1">
                <a:ea typeface="Open Sauce"/>
                <a:cs typeface="Open Sauce"/>
                <a:sym typeface="Open Sauce"/>
              </a:rPr>
              <a:t>Incluye</a:t>
            </a:r>
            <a:r>
              <a:rPr lang="en-US" sz="2400" dirty="0">
                <a:ea typeface="Open Sauce"/>
                <a:cs typeface="Open Sauce"/>
                <a:sym typeface="Open Sauce"/>
              </a:rPr>
              <a:t> </a:t>
            </a:r>
            <a:r>
              <a:rPr lang="en-US" sz="2400" dirty="0" err="1">
                <a:ea typeface="Open Sauce"/>
                <a:cs typeface="Open Sauce"/>
                <a:sym typeface="Open Sauce"/>
              </a:rPr>
              <a:t>interacción</a:t>
            </a:r>
            <a:r>
              <a:rPr lang="en-US" sz="2400" dirty="0">
                <a:ea typeface="Open Sauce"/>
                <a:cs typeface="Open Sauce"/>
                <a:sym typeface="Open Sauce"/>
              </a:rPr>
              <a:t>? ¿El </a:t>
            </a:r>
            <a:r>
              <a:rPr lang="en-US" sz="2400" dirty="0" err="1">
                <a:ea typeface="Open Sauce"/>
                <a:cs typeface="Open Sauce"/>
                <a:sym typeface="Open Sauce"/>
              </a:rPr>
              <a:t>tono</a:t>
            </a:r>
            <a:r>
              <a:rPr lang="en-US" sz="2400" dirty="0">
                <a:ea typeface="Open Sauce"/>
                <a:cs typeface="Open Sauce"/>
                <a:sym typeface="Open Sauce"/>
              </a:rPr>
              <a:t> es </a:t>
            </a:r>
            <a:r>
              <a:rPr lang="en-US" sz="2400" dirty="0" err="1">
                <a:ea typeface="Open Sauce"/>
                <a:cs typeface="Open Sauce"/>
                <a:sym typeface="Open Sauce"/>
              </a:rPr>
              <a:t>adecuado</a:t>
            </a:r>
            <a:r>
              <a:rPr lang="en-US" sz="2400" dirty="0">
                <a:ea typeface="Open Sauce"/>
                <a:cs typeface="Open Sauce"/>
                <a:sym typeface="Open Sauce"/>
              </a:rPr>
              <a:t>?</a:t>
            </a:r>
          </a:p>
          <a:p>
            <a:pPr algn="just">
              <a:lnSpc>
                <a:spcPts val="3303"/>
              </a:lnSpc>
              <a:spcBef>
                <a:spcPct val="0"/>
              </a:spcBef>
            </a:pPr>
            <a:r>
              <a:rPr lang="en-US" sz="2400" dirty="0">
                <a:ea typeface="Open Sauce"/>
                <a:cs typeface="Open Sauce"/>
                <a:sym typeface="Open Sauce"/>
              </a:rPr>
              <a:t>Si algo </a:t>
            </a:r>
            <a:r>
              <a:rPr lang="en-US" sz="2400" dirty="0" err="1">
                <a:ea typeface="Open Sauce"/>
                <a:cs typeface="Open Sauce"/>
                <a:sym typeface="Open Sauce"/>
              </a:rPr>
              <a:t>falta</a:t>
            </a:r>
            <a:r>
              <a:rPr lang="en-US" sz="2400" dirty="0">
                <a:ea typeface="Open Sauce"/>
                <a:cs typeface="Open Sauce"/>
                <a:sym typeface="Open Sauce"/>
              </a:rPr>
              <a:t>, </a:t>
            </a:r>
            <a:r>
              <a:rPr lang="en-US" sz="2400" dirty="0" err="1">
                <a:ea typeface="Open Sauce"/>
                <a:cs typeface="Open Sauce"/>
                <a:sym typeface="Open Sauce"/>
              </a:rPr>
              <a:t>pides</a:t>
            </a:r>
            <a:r>
              <a:rPr lang="en-US" sz="2400" dirty="0">
                <a:ea typeface="Open Sauce"/>
                <a:cs typeface="Open Sauce"/>
                <a:sym typeface="Open Sauce"/>
              </a:rPr>
              <a:t> </a:t>
            </a:r>
            <a:r>
              <a:rPr lang="en-US" sz="2400" dirty="0" err="1">
                <a:ea typeface="Open Sauce"/>
                <a:cs typeface="Open Sauce"/>
                <a:sym typeface="Open Sauce"/>
              </a:rPr>
              <a:t>ajustes</a:t>
            </a:r>
            <a:r>
              <a:rPr lang="en-US" sz="2400" dirty="0">
                <a:ea typeface="Open Sauce"/>
                <a:cs typeface="Open Sauce"/>
                <a:sym typeface="Open Sauce"/>
              </a:rPr>
              <a:t>: </a:t>
            </a:r>
            <a:r>
              <a:rPr lang="en-US" sz="2400" dirty="0" err="1">
                <a:ea typeface="Open Sauce"/>
                <a:cs typeface="Open Sauce"/>
                <a:sym typeface="Open Sauce"/>
              </a:rPr>
              <a:t>Añade</a:t>
            </a:r>
            <a:r>
              <a:rPr lang="en-US" sz="2400" dirty="0">
                <a:ea typeface="Open Sauce"/>
                <a:cs typeface="Open Sauce"/>
                <a:sym typeface="Open Sauce"/>
              </a:rPr>
              <a:t> </a:t>
            </a:r>
            <a:r>
              <a:rPr lang="en-US" sz="2400" dirty="0" err="1">
                <a:ea typeface="Open Sauce"/>
                <a:cs typeface="Open Sauce"/>
                <a:sym typeface="Open Sauce"/>
              </a:rPr>
              <a:t>más</a:t>
            </a:r>
            <a:r>
              <a:rPr lang="en-US" sz="2400" dirty="0">
                <a:ea typeface="Open Sauce"/>
                <a:cs typeface="Open Sauce"/>
                <a:sym typeface="Open Sauce"/>
              </a:rPr>
              <a:t> </a:t>
            </a:r>
            <a:r>
              <a:rPr lang="en-US" sz="2400" dirty="0" err="1">
                <a:ea typeface="Open Sauce"/>
                <a:cs typeface="Open Sauce"/>
                <a:sym typeface="Open Sauce"/>
              </a:rPr>
              <a:t>imágenes</a:t>
            </a:r>
            <a:r>
              <a:rPr lang="en-US" sz="2400" dirty="0">
                <a:ea typeface="Open Sauce"/>
                <a:cs typeface="Open Sauce"/>
                <a:sym typeface="Open Sauce"/>
              </a:rPr>
              <a:t>/</a:t>
            </a:r>
            <a:r>
              <a:rPr lang="en-US" sz="2400" dirty="0" err="1">
                <a:ea typeface="Open Sauce"/>
                <a:cs typeface="Open Sauce"/>
                <a:sym typeface="Open Sauce"/>
              </a:rPr>
              <a:t>metáforas</a:t>
            </a:r>
            <a:r>
              <a:rPr lang="en-US" sz="2400" dirty="0">
                <a:ea typeface="Open Sauce"/>
                <a:cs typeface="Open Sauce"/>
                <a:sym typeface="Open Sauce"/>
              </a:rPr>
              <a:t>, o Haz que la </a:t>
            </a:r>
            <a:r>
              <a:rPr lang="en-US" sz="2400" dirty="0" err="1">
                <a:ea typeface="Open Sauce"/>
                <a:cs typeface="Open Sauce"/>
                <a:sym typeface="Open Sauce"/>
              </a:rPr>
              <a:t>actividad</a:t>
            </a:r>
            <a:r>
              <a:rPr lang="en-US" sz="2400" dirty="0">
                <a:ea typeface="Open Sauce"/>
                <a:cs typeface="Open Sauce"/>
                <a:sym typeface="Open Sauce"/>
              </a:rPr>
              <a:t> sea </a:t>
            </a:r>
            <a:r>
              <a:rPr lang="en-US" sz="2400" dirty="0" err="1">
                <a:ea typeface="Open Sauce"/>
                <a:cs typeface="Open Sauce"/>
                <a:sym typeface="Open Sauce"/>
              </a:rPr>
              <a:t>grupal</a:t>
            </a:r>
            <a:r>
              <a:rPr lang="en-US" sz="2400" dirty="0">
                <a:ea typeface="Open Sauce"/>
                <a:cs typeface="Open Sauce"/>
                <a:sym typeface="Open Sauce"/>
              </a:rPr>
              <a:t> o reduce </a:t>
            </a:r>
            <a:r>
              <a:rPr lang="en-US" sz="2400" dirty="0" err="1">
                <a:ea typeface="Open Sauce"/>
                <a:cs typeface="Open Sauce"/>
                <a:sym typeface="Open Sauce"/>
              </a:rPr>
              <a:t>uso</a:t>
            </a:r>
            <a:r>
              <a:rPr lang="en-US" sz="2400" dirty="0">
                <a:ea typeface="Open Sauce"/>
                <a:cs typeface="Open Sauce"/>
                <a:sym typeface="Open Sauce"/>
              </a:rPr>
              <a:t> de </a:t>
            </a:r>
            <a:r>
              <a:rPr lang="en-US" sz="2400" dirty="0" err="1">
                <a:ea typeface="Open Sauce"/>
                <a:cs typeface="Open Sauce"/>
                <a:sym typeface="Open Sauce"/>
              </a:rPr>
              <a:t>vocabulario</a:t>
            </a:r>
            <a:r>
              <a:rPr lang="en-US" sz="2400" dirty="0">
                <a:ea typeface="Open Sauce"/>
                <a:cs typeface="Open Sauce"/>
                <a:sym typeface="Open Sauce"/>
              </a:rPr>
              <a:t> </a:t>
            </a:r>
            <a:r>
              <a:rPr lang="en-US" sz="2400" dirty="0" err="1">
                <a:ea typeface="Open Sauce"/>
                <a:cs typeface="Open Sauce"/>
                <a:sym typeface="Open Sauce"/>
              </a:rPr>
              <a:t>técnico</a:t>
            </a:r>
            <a:endParaRPr lang="en-US" sz="2400" dirty="0">
              <a:ea typeface="Open Sauce"/>
              <a:cs typeface="Open Sauce"/>
              <a:sym typeface="Open Sauce"/>
            </a:endParaRPr>
          </a:p>
        </p:txBody>
      </p:sp>
      <p:sp>
        <p:nvSpPr>
          <p:cNvPr id="9" name="CuadroTexto 8">
            <a:extLst>
              <a:ext uri="{FF2B5EF4-FFF2-40B4-BE49-F238E27FC236}">
                <a16:creationId xmlns:a16="http://schemas.microsoft.com/office/drawing/2014/main" id="{B4BFB136-C4CC-40C2-9559-C111C00C9307}"/>
              </a:ext>
            </a:extLst>
          </p:cNvPr>
          <p:cNvSpPr txBox="1"/>
          <p:nvPr/>
        </p:nvSpPr>
        <p:spPr>
          <a:xfrm>
            <a:off x="1887872" y="2258598"/>
            <a:ext cx="15881580" cy="6001643"/>
          </a:xfrm>
          <a:prstGeom prst="rect">
            <a:avLst/>
          </a:prstGeom>
          <a:noFill/>
        </p:spPr>
        <p:txBody>
          <a:bodyPr wrap="square">
            <a:spAutoFit/>
          </a:bodyPr>
          <a:lstStyle/>
          <a:p>
            <a:r>
              <a:rPr lang="es-MX" sz="2400" dirty="0"/>
              <a:t>Eres un consultor en eficiencia energética con experiencia en sectores comercial e industrial.  Diseña una clase de 60 minutos para un Diplomado en Eficiencia Energética: Comercial e Industrial, dirigida a profesionales técnicos y administrativos.</a:t>
            </a:r>
          </a:p>
          <a:p>
            <a:r>
              <a:rPr lang="es-MX" sz="2400" dirty="0"/>
              <a:t>El objetivo es que los participantes comprendan:</a:t>
            </a:r>
          </a:p>
          <a:p>
            <a:pPr marL="800100" lvl="1" indent="-342900">
              <a:buFont typeface="Arial" panose="020B0604020202020204" pitchFamily="34" charset="0"/>
              <a:buChar char="•"/>
            </a:pPr>
            <a:r>
              <a:rPr lang="es-MX" sz="2400" dirty="0"/>
              <a:t>Qué es la eficiencia energética</a:t>
            </a:r>
          </a:p>
          <a:p>
            <a:pPr marL="800100" lvl="1" indent="-342900">
              <a:buFont typeface="Arial" panose="020B0604020202020204" pitchFamily="34" charset="0"/>
              <a:buChar char="•"/>
            </a:pPr>
            <a:r>
              <a:rPr lang="es-MX" sz="2400" dirty="0"/>
              <a:t>Por qué es clave para la reducción de costos operativos</a:t>
            </a:r>
          </a:p>
          <a:p>
            <a:pPr marL="800100" lvl="1" indent="-342900">
              <a:buFont typeface="Arial" panose="020B0604020202020204" pitchFamily="34" charset="0"/>
              <a:buChar char="•"/>
            </a:pPr>
            <a:r>
              <a:rPr lang="es-MX" sz="2400" dirty="0"/>
              <a:t>Su impacto en consumo eléctrico, demanda y facturación</a:t>
            </a:r>
          </a:p>
          <a:p>
            <a:r>
              <a:rPr lang="es-MX" sz="2400" dirty="0"/>
              <a:t>Considera que:</a:t>
            </a:r>
          </a:p>
          <a:p>
            <a:pPr marL="800100" lvl="1" indent="-342900">
              <a:buFont typeface="Arial" panose="020B0604020202020204" pitchFamily="34" charset="0"/>
              <a:buChar char="•"/>
            </a:pPr>
            <a:r>
              <a:rPr lang="es-MX" sz="2400" dirty="0"/>
              <a:t>No todos tienen formación técnica profunda</a:t>
            </a:r>
          </a:p>
          <a:p>
            <a:pPr marL="800100" lvl="1" indent="-342900">
              <a:buFont typeface="Arial" panose="020B0604020202020204" pitchFamily="34" charset="0"/>
              <a:buChar char="•"/>
            </a:pPr>
            <a:r>
              <a:rPr lang="es-MX" sz="2400" dirty="0"/>
              <a:t>El enfoque debe ser práctico y aplicado</a:t>
            </a:r>
          </a:p>
          <a:p>
            <a:pPr marL="800100" lvl="1" indent="-342900">
              <a:buFont typeface="Arial" panose="020B0604020202020204" pitchFamily="34" charset="0"/>
              <a:buChar char="•"/>
            </a:pPr>
            <a:r>
              <a:rPr lang="es-MX" sz="2400" dirty="0"/>
              <a:t>Usa ejemplos reales de edificios comerciales o plantas industriales en Colombia</a:t>
            </a:r>
          </a:p>
          <a:p>
            <a:r>
              <a:rPr lang="es-MX" sz="2400" dirty="0"/>
              <a:t>Incluye:</a:t>
            </a:r>
          </a:p>
          <a:p>
            <a:pPr marL="800100" lvl="1" indent="-342900">
              <a:buFont typeface="Arial" panose="020B0604020202020204" pitchFamily="34" charset="0"/>
              <a:buChar char="•"/>
            </a:pPr>
            <a:r>
              <a:rPr lang="es-MX" sz="2400" dirty="0"/>
              <a:t>Una explicación clara y no técnica</a:t>
            </a:r>
          </a:p>
          <a:p>
            <a:pPr marL="800100" lvl="1" indent="-342900">
              <a:buFont typeface="Arial" panose="020B0604020202020204" pitchFamily="34" charset="0"/>
              <a:buChar char="•"/>
            </a:pPr>
            <a:r>
              <a:rPr lang="es-MX" sz="2400" dirty="0"/>
              <a:t>Al menos una actividad participativa (análisis de caso o ejercicio rápido)</a:t>
            </a:r>
          </a:p>
          <a:p>
            <a:pPr marL="800100" lvl="1" indent="-342900">
              <a:buFont typeface="Arial" panose="020B0604020202020204" pitchFamily="34" charset="0"/>
              <a:buChar char="•"/>
            </a:pPr>
            <a:r>
              <a:rPr lang="es-MX" sz="2400" dirty="0"/>
              <a:t>Un ejemplo aplicado (por ejemplo, iluminación, aire acondicionado o motores eléctricos)</a:t>
            </a:r>
          </a:p>
          <a:p>
            <a:pPr marL="800100" lvl="1" indent="-342900">
              <a:buFont typeface="Arial" panose="020B0604020202020204" pitchFamily="34" charset="0"/>
              <a:buChar char="•"/>
            </a:pPr>
            <a:r>
              <a:rPr lang="es-MX" sz="2400" dirty="0"/>
              <a:t>Una forma sencilla de evaluar la comprensión al final</a:t>
            </a:r>
          </a:p>
          <a:p>
            <a:r>
              <a:rPr lang="es-MX" sz="2400" dirty="0"/>
              <a:t>Usa un tono profesional, claro y orientado a toma de decisiones.</a:t>
            </a:r>
          </a:p>
        </p:txBody>
      </p:sp>
    </p:spTree>
    <p:extLst>
      <p:ext uri="{BB962C8B-B14F-4D97-AF65-F5344CB8AC3E}">
        <p14:creationId xmlns:p14="http://schemas.microsoft.com/office/powerpoint/2010/main" val="29569998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132756" y="4480560"/>
            <a:ext cx="7811707" cy="1359346"/>
          </a:xfrm>
          <a:prstGeom prst="rect">
            <a:avLst/>
          </a:prstGeom>
        </p:spPr>
        <p:txBody>
          <a:bodyPr lIns="0" tIns="0" rIns="0" bIns="0" rtlCol="0" anchor="t">
            <a:spAutoFit/>
          </a:bodyPr>
          <a:lstStyle/>
          <a:p>
            <a:pPr algn="ctr">
              <a:lnSpc>
                <a:spcPts val="5309"/>
              </a:lnSpc>
            </a:pPr>
            <a:r>
              <a:rPr lang="en-US" sz="4800" dirty="0">
                <a:solidFill>
                  <a:schemeClr val="accent6">
                    <a:lumMod val="75000"/>
                  </a:schemeClr>
                </a:solidFill>
                <a:ea typeface="Open Sauce"/>
                <a:cs typeface="Open Sauce"/>
                <a:sym typeface="Open Sauce"/>
              </a:rPr>
              <a:t>Prompt </a:t>
            </a:r>
            <a:r>
              <a:rPr lang="en-US" sz="4800" dirty="0" err="1">
                <a:solidFill>
                  <a:schemeClr val="accent6">
                    <a:lumMod val="75000"/>
                  </a:schemeClr>
                </a:solidFill>
                <a:ea typeface="Open Sauce"/>
                <a:cs typeface="Open Sauce"/>
                <a:sym typeface="Open Sauce"/>
              </a:rPr>
              <a:t>Creativos</a:t>
            </a:r>
            <a:endParaRPr lang="en-US" sz="4800" dirty="0">
              <a:solidFill>
                <a:schemeClr val="accent6">
                  <a:lumMod val="75000"/>
                </a:schemeClr>
              </a:solidFill>
              <a:ea typeface="Open Sauce"/>
              <a:cs typeface="Open Sauce"/>
              <a:sym typeface="Open Sauce"/>
            </a:endParaRPr>
          </a:p>
          <a:p>
            <a:pPr algn="ctr">
              <a:lnSpc>
                <a:spcPts val="5309"/>
              </a:lnSpc>
            </a:pPr>
            <a:r>
              <a:rPr lang="en-US" sz="4800" b="1" dirty="0">
                <a:solidFill>
                  <a:schemeClr val="accent6">
                    <a:lumMod val="75000"/>
                  </a:schemeClr>
                </a:solidFill>
                <a:ea typeface="Open Sauce Bold"/>
                <a:cs typeface="Open Sauce Bold"/>
                <a:sym typeface="Open Sauce"/>
              </a:rPr>
              <a:t>Para </a:t>
            </a:r>
            <a:r>
              <a:rPr lang="en-US" sz="4800" b="1" dirty="0" err="1">
                <a:solidFill>
                  <a:schemeClr val="accent6">
                    <a:lumMod val="75000"/>
                  </a:schemeClr>
                </a:solidFill>
                <a:ea typeface="Open Sauce Bold"/>
                <a:cs typeface="Open Sauce Bold"/>
                <a:sym typeface="Open Sauce"/>
              </a:rPr>
              <a:t>generar</a:t>
            </a:r>
            <a:r>
              <a:rPr lang="en-US" sz="4800" b="1" dirty="0">
                <a:solidFill>
                  <a:schemeClr val="accent6">
                    <a:lumMod val="75000"/>
                  </a:schemeClr>
                </a:solidFill>
                <a:ea typeface="Open Sauce Bold"/>
                <a:cs typeface="Open Sauce Bold"/>
                <a:sym typeface="Open Sauce"/>
              </a:rPr>
              <a:t> </a:t>
            </a:r>
            <a:r>
              <a:rPr lang="en-US" sz="4800" b="1" dirty="0" err="1">
                <a:solidFill>
                  <a:schemeClr val="accent6">
                    <a:lumMod val="75000"/>
                  </a:schemeClr>
                </a:solidFill>
                <a:ea typeface="Open Sauce Bold"/>
                <a:cs typeface="Open Sauce Bold"/>
                <a:sym typeface="Open Sauce"/>
              </a:rPr>
              <a:t>imágenes</a:t>
            </a:r>
            <a:endParaRPr lang="en-US" sz="4800" b="1" dirty="0">
              <a:solidFill>
                <a:schemeClr val="accent6">
                  <a:lumMod val="75000"/>
                </a:schemeClr>
              </a:solidFill>
              <a:ea typeface="Open Sauce Bold"/>
              <a:cs typeface="Open Sauce Bold"/>
              <a:sym typeface="Open Sauce Bold"/>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extLst>
      <p:ext uri="{BB962C8B-B14F-4D97-AF65-F5344CB8AC3E}">
        <p14:creationId xmlns:p14="http://schemas.microsoft.com/office/powerpoint/2010/main" val="1173553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13" name="Freeform 3">
            <a:extLst>
              <a:ext uri="{FF2B5EF4-FFF2-40B4-BE49-F238E27FC236}">
                <a16:creationId xmlns:a16="http://schemas.microsoft.com/office/drawing/2014/main" id="{CE02E69D-8DBF-45FF-9052-6427E8A9CC94}"/>
              </a:ext>
            </a:extLst>
          </p:cNvPr>
          <p:cNvSpPr/>
          <p:nvPr/>
        </p:nvSpPr>
        <p:spPr>
          <a:xfrm>
            <a:off x="2603118" y="1589746"/>
            <a:ext cx="2086326" cy="1840876"/>
          </a:xfrm>
          <a:custGeom>
            <a:avLst/>
            <a:gdLst/>
            <a:ahLst/>
            <a:cxnLst/>
            <a:rect l="l" t="t" r="r" b="b"/>
            <a:pathLst>
              <a:path w="2086326" h="1840876">
                <a:moveTo>
                  <a:pt x="0" y="0"/>
                </a:moveTo>
                <a:lnTo>
                  <a:pt x="2086326" y="0"/>
                </a:lnTo>
                <a:lnTo>
                  <a:pt x="2086326" y="1840876"/>
                </a:lnTo>
                <a:lnTo>
                  <a:pt x="0" y="1840876"/>
                </a:lnTo>
                <a:lnTo>
                  <a:pt x="0" y="0"/>
                </a:lnTo>
                <a:close/>
              </a:path>
            </a:pathLst>
          </a:custGeom>
          <a:blipFill>
            <a:blip r:embed="rId2"/>
            <a:stretch>
              <a:fillRect/>
            </a:stretch>
          </a:blipFill>
        </p:spPr>
      </p:sp>
      <p:sp>
        <p:nvSpPr>
          <p:cNvPr id="14" name="Freeform 4">
            <a:extLst>
              <a:ext uri="{FF2B5EF4-FFF2-40B4-BE49-F238E27FC236}">
                <a16:creationId xmlns:a16="http://schemas.microsoft.com/office/drawing/2014/main" id="{0EECCDF9-4460-4A0C-AF7F-048F6A6CB95B}"/>
              </a:ext>
            </a:extLst>
          </p:cNvPr>
          <p:cNvSpPr/>
          <p:nvPr/>
        </p:nvSpPr>
        <p:spPr>
          <a:xfrm>
            <a:off x="6719148" y="2087386"/>
            <a:ext cx="2961592" cy="1343236"/>
          </a:xfrm>
          <a:custGeom>
            <a:avLst/>
            <a:gdLst/>
            <a:ahLst/>
            <a:cxnLst/>
            <a:rect l="l" t="t" r="r" b="b"/>
            <a:pathLst>
              <a:path w="2961592" h="1343236">
                <a:moveTo>
                  <a:pt x="0" y="0"/>
                </a:moveTo>
                <a:lnTo>
                  <a:pt x="2961592" y="0"/>
                </a:lnTo>
                <a:lnTo>
                  <a:pt x="2961592" y="1343236"/>
                </a:lnTo>
                <a:lnTo>
                  <a:pt x="0" y="1343236"/>
                </a:lnTo>
                <a:lnTo>
                  <a:pt x="0" y="0"/>
                </a:lnTo>
                <a:close/>
              </a:path>
            </a:pathLst>
          </a:custGeom>
          <a:blipFill>
            <a:blip r:embed="rId3"/>
            <a:stretch>
              <a:fillRect/>
            </a:stretch>
          </a:blipFill>
        </p:spPr>
      </p:sp>
      <p:sp>
        <p:nvSpPr>
          <p:cNvPr id="15" name="Freeform 5">
            <a:extLst>
              <a:ext uri="{FF2B5EF4-FFF2-40B4-BE49-F238E27FC236}">
                <a16:creationId xmlns:a16="http://schemas.microsoft.com/office/drawing/2014/main" id="{9E647B94-6E6E-4901-8204-410D64BAF541}"/>
              </a:ext>
            </a:extLst>
          </p:cNvPr>
          <p:cNvSpPr/>
          <p:nvPr/>
        </p:nvSpPr>
        <p:spPr>
          <a:xfrm>
            <a:off x="1783393" y="5220825"/>
            <a:ext cx="4378406" cy="1459469"/>
          </a:xfrm>
          <a:custGeom>
            <a:avLst/>
            <a:gdLst/>
            <a:ahLst/>
            <a:cxnLst/>
            <a:rect l="l" t="t" r="r" b="b"/>
            <a:pathLst>
              <a:path w="4378406" h="1459469">
                <a:moveTo>
                  <a:pt x="0" y="0"/>
                </a:moveTo>
                <a:lnTo>
                  <a:pt x="4378406" y="0"/>
                </a:lnTo>
                <a:lnTo>
                  <a:pt x="4378406" y="1459469"/>
                </a:lnTo>
                <a:lnTo>
                  <a:pt x="0" y="1459469"/>
                </a:lnTo>
                <a:lnTo>
                  <a:pt x="0" y="0"/>
                </a:lnTo>
                <a:close/>
              </a:path>
            </a:pathLst>
          </a:custGeom>
          <a:blipFill>
            <a:blip r:embed="rId4"/>
            <a:stretch>
              <a:fillRect/>
            </a:stretch>
          </a:blipFill>
        </p:spPr>
      </p:sp>
      <p:sp>
        <p:nvSpPr>
          <p:cNvPr id="16" name="Freeform 6">
            <a:extLst>
              <a:ext uri="{FF2B5EF4-FFF2-40B4-BE49-F238E27FC236}">
                <a16:creationId xmlns:a16="http://schemas.microsoft.com/office/drawing/2014/main" id="{D9D94023-3677-451D-B8B5-147763711C1E}"/>
              </a:ext>
            </a:extLst>
          </p:cNvPr>
          <p:cNvSpPr/>
          <p:nvPr/>
        </p:nvSpPr>
        <p:spPr>
          <a:xfrm>
            <a:off x="8315765" y="5060565"/>
            <a:ext cx="2729950" cy="1383846"/>
          </a:xfrm>
          <a:custGeom>
            <a:avLst/>
            <a:gdLst/>
            <a:ahLst/>
            <a:cxnLst/>
            <a:rect l="l" t="t" r="r" b="b"/>
            <a:pathLst>
              <a:path w="2729950" h="1383846">
                <a:moveTo>
                  <a:pt x="0" y="0"/>
                </a:moveTo>
                <a:lnTo>
                  <a:pt x="2729950" y="0"/>
                </a:lnTo>
                <a:lnTo>
                  <a:pt x="2729950" y="1383846"/>
                </a:lnTo>
                <a:lnTo>
                  <a:pt x="0" y="1383846"/>
                </a:lnTo>
                <a:lnTo>
                  <a:pt x="0" y="0"/>
                </a:lnTo>
                <a:close/>
              </a:path>
            </a:pathLst>
          </a:custGeom>
          <a:blipFill>
            <a:blip r:embed="rId5"/>
            <a:stretch>
              <a:fillRect/>
            </a:stretch>
          </a:blipFill>
        </p:spPr>
      </p:sp>
      <p:sp>
        <p:nvSpPr>
          <p:cNvPr id="17" name="Freeform 7">
            <a:extLst>
              <a:ext uri="{FF2B5EF4-FFF2-40B4-BE49-F238E27FC236}">
                <a16:creationId xmlns:a16="http://schemas.microsoft.com/office/drawing/2014/main" id="{A821AFC0-6A63-4F3E-AE66-A65852188329}"/>
              </a:ext>
            </a:extLst>
          </p:cNvPr>
          <p:cNvSpPr/>
          <p:nvPr/>
        </p:nvSpPr>
        <p:spPr>
          <a:xfrm>
            <a:off x="11944438" y="1716558"/>
            <a:ext cx="1691947" cy="1714064"/>
          </a:xfrm>
          <a:custGeom>
            <a:avLst/>
            <a:gdLst/>
            <a:ahLst/>
            <a:cxnLst/>
            <a:rect l="l" t="t" r="r" b="b"/>
            <a:pathLst>
              <a:path w="1691947" h="1714064">
                <a:moveTo>
                  <a:pt x="0" y="0"/>
                </a:moveTo>
                <a:lnTo>
                  <a:pt x="1691947" y="0"/>
                </a:lnTo>
                <a:lnTo>
                  <a:pt x="1691947" y="1714064"/>
                </a:lnTo>
                <a:lnTo>
                  <a:pt x="0" y="1714064"/>
                </a:lnTo>
                <a:lnTo>
                  <a:pt x="0" y="0"/>
                </a:lnTo>
                <a:close/>
              </a:path>
            </a:pathLst>
          </a:custGeom>
          <a:blipFill>
            <a:blip r:embed="rId6"/>
            <a:stretch>
              <a:fillRect/>
            </a:stretch>
          </a:blipFill>
        </p:spPr>
      </p:sp>
      <p:sp>
        <p:nvSpPr>
          <p:cNvPr id="18" name="Freeform 8">
            <a:extLst>
              <a:ext uri="{FF2B5EF4-FFF2-40B4-BE49-F238E27FC236}">
                <a16:creationId xmlns:a16="http://schemas.microsoft.com/office/drawing/2014/main" id="{5DE41AF6-AC6B-4E5C-B5F6-E92C8C77530A}"/>
              </a:ext>
            </a:extLst>
          </p:cNvPr>
          <p:cNvSpPr/>
          <p:nvPr/>
        </p:nvSpPr>
        <p:spPr>
          <a:xfrm>
            <a:off x="13198365" y="5060565"/>
            <a:ext cx="3105601" cy="1803252"/>
          </a:xfrm>
          <a:custGeom>
            <a:avLst/>
            <a:gdLst/>
            <a:ahLst/>
            <a:cxnLst/>
            <a:rect l="l" t="t" r="r" b="b"/>
            <a:pathLst>
              <a:path w="3105601" h="1803252">
                <a:moveTo>
                  <a:pt x="0" y="0"/>
                </a:moveTo>
                <a:lnTo>
                  <a:pt x="3105602" y="0"/>
                </a:lnTo>
                <a:lnTo>
                  <a:pt x="3105602" y="1803252"/>
                </a:lnTo>
                <a:lnTo>
                  <a:pt x="0" y="1803252"/>
                </a:lnTo>
                <a:lnTo>
                  <a:pt x="0" y="0"/>
                </a:lnTo>
                <a:close/>
              </a:path>
            </a:pathLst>
          </a:custGeom>
          <a:blipFill>
            <a:blip r:embed="rId7"/>
            <a:stretch>
              <a:fillRect/>
            </a:stretch>
          </a:blipFill>
        </p:spPr>
      </p:sp>
      <p:sp>
        <p:nvSpPr>
          <p:cNvPr id="19" name="Freeform 9">
            <a:extLst>
              <a:ext uri="{FF2B5EF4-FFF2-40B4-BE49-F238E27FC236}">
                <a16:creationId xmlns:a16="http://schemas.microsoft.com/office/drawing/2014/main" id="{1867F66B-4A31-4656-98CA-82B02B18CDAD}"/>
              </a:ext>
            </a:extLst>
          </p:cNvPr>
          <p:cNvSpPr/>
          <p:nvPr/>
        </p:nvSpPr>
        <p:spPr>
          <a:xfrm>
            <a:off x="3646281" y="7911744"/>
            <a:ext cx="2262241" cy="1446350"/>
          </a:xfrm>
          <a:custGeom>
            <a:avLst/>
            <a:gdLst/>
            <a:ahLst/>
            <a:cxnLst/>
            <a:rect l="l" t="t" r="r" b="b"/>
            <a:pathLst>
              <a:path w="2262241" h="1446350">
                <a:moveTo>
                  <a:pt x="0" y="0"/>
                </a:moveTo>
                <a:lnTo>
                  <a:pt x="2262240" y="0"/>
                </a:lnTo>
                <a:lnTo>
                  <a:pt x="2262240" y="1446351"/>
                </a:lnTo>
                <a:lnTo>
                  <a:pt x="0" y="1446351"/>
                </a:lnTo>
                <a:lnTo>
                  <a:pt x="0" y="0"/>
                </a:lnTo>
                <a:close/>
              </a:path>
            </a:pathLst>
          </a:custGeom>
          <a:blipFill>
            <a:blip r:embed="rId8"/>
            <a:stretch>
              <a:fillRect/>
            </a:stretch>
          </a:blipFill>
        </p:spPr>
      </p:sp>
      <p:sp>
        <p:nvSpPr>
          <p:cNvPr id="20" name="Freeform 10">
            <a:extLst>
              <a:ext uri="{FF2B5EF4-FFF2-40B4-BE49-F238E27FC236}">
                <a16:creationId xmlns:a16="http://schemas.microsoft.com/office/drawing/2014/main" id="{42CEA786-8135-430D-9DCA-F659B4809E95}"/>
              </a:ext>
            </a:extLst>
          </p:cNvPr>
          <p:cNvSpPr/>
          <p:nvPr/>
        </p:nvSpPr>
        <p:spPr>
          <a:xfrm>
            <a:off x="9969764" y="8073186"/>
            <a:ext cx="2548015" cy="1457819"/>
          </a:xfrm>
          <a:custGeom>
            <a:avLst/>
            <a:gdLst/>
            <a:ahLst/>
            <a:cxnLst/>
            <a:rect l="l" t="t" r="r" b="b"/>
            <a:pathLst>
              <a:path w="2548015" h="1457819">
                <a:moveTo>
                  <a:pt x="0" y="0"/>
                </a:moveTo>
                <a:lnTo>
                  <a:pt x="2548014" y="0"/>
                </a:lnTo>
                <a:lnTo>
                  <a:pt x="2548014" y="1457819"/>
                </a:lnTo>
                <a:lnTo>
                  <a:pt x="0" y="1457819"/>
                </a:lnTo>
                <a:lnTo>
                  <a:pt x="0" y="0"/>
                </a:lnTo>
                <a:close/>
              </a:path>
            </a:pathLst>
          </a:custGeom>
          <a:blipFill>
            <a:blip r:embed="rId9"/>
            <a:stretch>
              <a:fillRect/>
            </a:stretch>
          </a:blipFill>
        </p:spPr>
      </p:sp>
      <p:sp>
        <p:nvSpPr>
          <p:cNvPr id="21" name="TextBox 11">
            <a:extLst>
              <a:ext uri="{FF2B5EF4-FFF2-40B4-BE49-F238E27FC236}">
                <a16:creationId xmlns:a16="http://schemas.microsoft.com/office/drawing/2014/main" id="{CB08919E-6E18-4E4F-AF42-36B25FFBC2F2}"/>
              </a:ext>
            </a:extLst>
          </p:cNvPr>
          <p:cNvSpPr txBox="1"/>
          <p:nvPr/>
        </p:nvSpPr>
        <p:spPr>
          <a:xfrm>
            <a:off x="4359887" y="141509"/>
            <a:ext cx="10018666" cy="662926"/>
          </a:xfrm>
          <a:prstGeom prst="rect">
            <a:avLst/>
          </a:prstGeom>
        </p:spPr>
        <p:txBody>
          <a:bodyPr lIns="0" tIns="0" rIns="0" bIns="0" rtlCol="0" anchor="t">
            <a:spAutoFit/>
          </a:bodyPr>
          <a:lstStyle/>
          <a:p>
            <a:pPr algn="ctr">
              <a:lnSpc>
                <a:spcPts val="5460"/>
              </a:lnSpc>
            </a:pPr>
            <a:r>
              <a:rPr lang="en-US" sz="3900" b="1" dirty="0" err="1">
                <a:solidFill>
                  <a:schemeClr val="accent6">
                    <a:lumMod val="75000"/>
                  </a:schemeClr>
                </a:solidFill>
                <a:ea typeface="Open Sans Bold"/>
                <a:cs typeface="Open Sans Bold"/>
                <a:sym typeface="Open Sans Bold"/>
              </a:rPr>
              <a:t>Aplicaciones</a:t>
            </a:r>
            <a:r>
              <a:rPr lang="en-US" sz="3900" b="1" dirty="0">
                <a:solidFill>
                  <a:schemeClr val="accent6">
                    <a:lumMod val="75000"/>
                  </a:schemeClr>
                </a:solidFill>
                <a:ea typeface="Open Sans Bold"/>
                <a:cs typeface="Open Sans Bold"/>
                <a:sym typeface="Open Sans Bold"/>
              </a:rPr>
              <a:t> de IA para </a:t>
            </a:r>
            <a:r>
              <a:rPr lang="en-US" sz="3900" b="1" dirty="0" err="1">
                <a:solidFill>
                  <a:schemeClr val="accent6">
                    <a:lumMod val="75000"/>
                  </a:schemeClr>
                </a:solidFill>
                <a:ea typeface="Open Sans Bold"/>
                <a:cs typeface="Open Sans Bold"/>
                <a:sym typeface="Open Sans Bold"/>
              </a:rPr>
              <a:t>Imágenes</a:t>
            </a:r>
            <a:endParaRPr lang="en-US" sz="3900" b="1" dirty="0">
              <a:solidFill>
                <a:schemeClr val="accent6">
                  <a:lumMod val="75000"/>
                </a:schemeClr>
              </a:solidFill>
              <a:ea typeface="Open Sans Bold"/>
              <a:cs typeface="Open Sans Bold"/>
              <a:sym typeface="Open Sans Bold"/>
            </a:endParaRPr>
          </a:p>
        </p:txBody>
      </p:sp>
    </p:spTree>
    <p:extLst>
      <p:ext uri="{BB962C8B-B14F-4D97-AF65-F5344CB8AC3E}">
        <p14:creationId xmlns:p14="http://schemas.microsoft.com/office/powerpoint/2010/main" val="38804047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5" name="TextBox 3">
            <a:extLst>
              <a:ext uri="{FF2B5EF4-FFF2-40B4-BE49-F238E27FC236}">
                <a16:creationId xmlns:a16="http://schemas.microsoft.com/office/drawing/2014/main" id="{114C05D9-D127-44CA-947A-052870FCFB67}"/>
              </a:ext>
            </a:extLst>
          </p:cNvPr>
          <p:cNvSpPr txBox="1"/>
          <p:nvPr/>
        </p:nvSpPr>
        <p:spPr>
          <a:xfrm>
            <a:off x="567727" y="2977722"/>
            <a:ext cx="8301386" cy="4706417"/>
          </a:xfrm>
          <a:prstGeom prst="rect">
            <a:avLst/>
          </a:prstGeom>
        </p:spPr>
        <p:txBody>
          <a:bodyPr lIns="0" tIns="0" rIns="0" bIns="0" rtlCol="0" anchor="t">
            <a:spAutoFit/>
          </a:bodyPr>
          <a:lstStyle/>
          <a:p>
            <a:pPr algn="ctr">
              <a:lnSpc>
                <a:spcPts val="3893"/>
              </a:lnSpc>
              <a:spcBef>
                <a:spcPct val="0"/>
              </a:spcBef>
            </a:pPr>
            <a:r>
              <a:rPr lang="en-US" sz="3600" dirty="0">
                <a:solidFill>
                  <a:srgbClr val="7030A0"/>
                </a:solidFill>
                <a:ea typeface="Open Sauce"/>
                <a:cs typeface="Open Sauce"/>
                <a:sym typeface="Open Sauce"/>
              </a:rPr>
              <a:t>Gratis o Freemium</a:t>
            </a:r>
          </a:p>
          <a:p>
            <a:pPr algn="l">
              <a:lnSpc>
                <a:spcPts val="3893"/>
              </a:lnSpc>
              <a:spcBef>
                <a:spcPct val="0"/>
              </a:spcBef>
            </a:pPr>
            <a:endParaRPr lang="en-US" sz="3600" dirty="0">
              <a:ea typeface="Open Sauce"/>
              <a:cs typeface="Open Sauce"/>
              <a:sym typeface="Open Sauce"/>
            </a:endParaRPr>
          </a:p>
          <a:p>
            <a:pPr marL="712462" lvl="1" indent="-356231" algn="l">
              <a:lnSpc>
                <a:spcPts val="4982"/>
              </a:lnSpc>
              <a:buFont typeface="Arial"/>
              <a:buChar char="•"/>
            </a:pPr>
            <a:r>
              <a:rPr lang="en-US" sz="3600" dirty="0">
                <a:ea typeface="Open Sauce"/>
                <a:cs typeface="Open Sauce"/>
                <a:sym typeface="Open Sauce"/>
              </a:rPr>
              <a:t>Bing Image Creator (</a:t>
            </a:r>
            <a:r>
              <a:rPr lang="en-US" sz="3600" dirty="0" err="1">
                <a:ea typeface="Open Sauce"/>
                <a:cs typeface="Open Sauce"/>
                <a:sym typeface="Open Sauce"/>
              </a:rPr>
              <a:t>basado</a:t>
            </a:r>
            <a:r>
              <a:rPr lang="en-US" sz="3600" dirty="0">
                <a:ea typeface="Open Sauce"/>
                <a:cs typeface="Open Sauce"/>
                <a:sym typeface="Open Sauce"/>
              </a:rPr>
              <a:t> </a:t>
            </a:r>
            <a:r>
              <a:rPr lang="en-US" sz="3600" dirty="0" err="1">
                <a:ea typeface="Open Sauce"/>
                <a:cs typeface="Open Sauce"/>
                <a:sym typeface="Open Sauce"/>
              </a:rPr>
              <a:t>en</a:t>
            </a:r>
            <a:r>
              <a:rPr lang="en-US" sz="3600" dirty="0">
                <a:ea typeface="Open Sauce"/>
                <a:cs typeface="Open Sauce"/>
                <a:sym typeface="Open Sauce"/>
              </a:rPr>
              <a:t> DALL·E)</a:t>
            </a:r>
          </a:p>
          <a:p>
            <a:pPr marL="712462" lvl="1" indent="-356231" algn="l">
              <a:lnSpc>
                <a:spcPts val="4982"/>
              </a:lnSpc>
              <a:buFont typeface="Arial"/>
              <a:buChar char="•"/>
            </a:pPr>
            <a:r>
              <a:rPr lang="en-US" sz="3600" dirty="0">
                <a:ea typeface="Open Sauce"/>
                <a:cs typeface="Open Sauce"/>
                <a:sym typeface="Open Sauce"/>
              </a:rPr>
              <a:t>Leonardo AI (</a:t>
            </a:r>
            <a:r>
              <a:rPr lang="en-US" sz="3600" dirty="0" err="1">
                <a:ea typeface="Open Sauce"/>
                <a:cs typeface="Open Sauce"/>
                <a:sym typeface="Open Sauce"/>
              </a:rPr>
              <a:t>requiere</a:t>
            </a:r>
            <a:r>
              <a:rPr lang="en-US" sz="3600" dirty="0">
                <a:ea typeface="Open Sauce"/>
                <a:cs typeface="Open Sauce"/>
                <a:sym typeface="Open Sauce"/>
              </a:rPr>
              <a:t> </a:t>
            </a:r>
            <a:r>
              <a:rPr lang="en-US" sz="3600" dirty="0" err="1">
                <a:ea typeface="Open Sauce"/>
                <a:cs typeface="Open Sauce"/>
                <a:sym typeface="Open Sauce"/>
              </a:rPr>
              <a:t>registro</a:t>
            </a:r>
            <a:r>
              <a:rPr lang="en-US" sz="3600" dirty="0">
                <a:ea typeface="Open Sauce"/>
                <a:cs typeface="Open Sauce"/>
                <a:sym typeface="Open Sauce"/>
              </a:rPr>
              <a:t>, </a:t>
            </a:r>
            <a:r>
              <a:rPr lang="en-US" sz="3600" dirty="0" err="1">
                <a:ea typeface="Open Sauce"/>
                <a:cs typeface="Open Sauce"/>
                <a:sym typeface="Open Sauce"/>
              </a:rPr>
              <a:t>tiene</a:t>
            </a:r>
            <a:r>
              <a:rPr lang="en-US" sz="3600" dirty="0">
                <a:ea typeface="Open Sauce"/>
                <a:cs typeface="Open Sauce"/>
                <a:sym typeface="Open Sauce"/>
              </a:rPr>
              <a:t> </a:t>
            </a:r>
            <a:r>
              <a:rPr lang="en-US" sz="3600" dirty="0" err="1">
                <a:ea typeface="Open Sauce"/>
                <a:cs typeface="Open Sauce"/>
                <a:sym typeface="Open Sauce"/>
              </a:rPr>
              <a:t>créditos</a:t>
            </a:r>
            <a:r>
              <a:rPr lang="en-US" sz="3600" dirty="0">
                <a:ea typeface="Open Sauce"/>
                <a:cs typeface="Open Sauce"/>
                <a:sym typeface="Open Sauce"/>
              </a:rPr>
              <a:t> </a:t>
            </a:r>
            <a:r>
              <a:rPr lang="en-US" sz="3600" dirty="0" err="1">
                <a:ea typeface="Open Sauce"/>
                <a:cs typeface="Open Sauce"/>
                <a:sym typeface="Open Sauce"/>
              </a:rPr>
              <a:t>gratuitos</a:t>
            </a:r>
            <a:r>
              <a:rPr lang="en-US" sz="3600" dirty="0">
                <a:ea typeface="Open Sauce"/>
                <a:cs typeface="Open Sauce"/>
                <a:sym typeface="Open Sauce"/>
              </a:rPr>
              <a:t>)</a:t>
            </a:r>
          </a:p>
          <a:p>
            <a:pPr marL="712462" lvl="1" indent="-356231" algn="l">
              <a:lnSpc>
                <a:spcPts val="4982"/>
              </a:lnSpc>
              <a:buFont typeface="Arial"/>
              <a:buChar char="•"/>
            </a:pPr>
            <a:r>
              <a:rPr lang="en-US" sz="3600" dirty="0" err="1">
                <a:ea typeface="Open Sauce"/>
                <a:cs typeface="Open Sauce"/>
                <a:sym typeface="Open Sauce"/>
              </a:rPr>
              <a:t>Craiyon</a:t>
            </a:r>
            <a:r>
              <a:rPr lang="en-US" sz="3600" dirty="0">
                <a:ea typeface="Open Sauce"/>
                <a:cs typeface="Open Sauce"/>
                <a:sym typeface="Open Sauce"/>
              </a:rPr>
              <a:t> (</a:t>
            </a:r>
            <a:r>
              <a:rPr lang="en-US" sz="3600" dirty="0" err="1">
                <a:ea typeface="Open Sauce"/>
                <a:cs typeface="Open Sauce"/>
                <a:sym typeface="Open Sauce"/>
              </a:rPr>
              <a:t>versión</a:t>
            </a:r>
            <a:r>
              <a:rPr lang="en-US" sz="3600" dirty="0">
                <a:ea typeface="Open Sauce"/>
                <a:cs typeface="Open Sauce"/>
                <a:sym typeface="Open Sauce"/>
              </a:rPr>
              <a:t> libre de DALL·E)</a:t>
            </a:r>
          </a:p>
          <a:p>
            <a:pPr marL="712462" lvl="1" indent="-356231" algn="l">
              <a:lnSpc>
                <a:spcPts val="4982"/>
              </a:lnSpc>
              <a:buFont typeface="Arial"/>
              <a:buChar char="•"/>
            </a:pPr>
            <a:r>
              <a:rPr lang="en-US" sz="3600" dirty="0">
                <a:ea typeface="Open Sauce"/>
                <a:cs typeface="Open Sauce"/>
                <a:sym typeface="Open Sauce"/>
              </a:rPr>
              <a:t>Playground AI</a:t>
            </a:r>
          </a:p>
          <a:p>
            <a:pPr algn="l">
              <a:lnSpc>
                <a:spcPts val="3893"/>
              </a:lnSpc>
              <a:spcBef>
                <a:spcPct val="0"/>
              </a:spcBef>
            </a:pPr>
            <a:endParaRPr lang="en-US" sz="3600" dirty="0">
              <a:ea typeface="Open Sauce"/>
              <a:cs typeface="Open Sauce"/>
              <a:sym typeface="Open Sauce"/>
            </a:endParaRPr>
          </a:p>
        </p:txBody>
      </p:sp>
      <p:sp>
        <p:nvSpPr>
          <p:cNvPr id="6" name="TextBox 4">
            <a:extLst>
              <a:ext uri="{FF2B5EF4-FFF2-40B4-BE49-F238E27FC236}">
                <a16:creationId xmlns:a16="http://schemas.microsoft.com/office/drawing/2014/main" id="{91E64B9E-9FC0-4654-859B-E65F7B5F5D79}"/>
              </a:ext>
            </a:extLst>
          </p:cNvPr>
          <p:cNvSpPr txBox="1"/>
          <p:nvPr/>
        </p:nvSpPr>
        <p:spPr>
          <a:xfrm>
            <a:off x="9347598" y="2977722"/>
            <a:ext cx="8599642" cy="4508735"/>
          </a:xfrm>
          <a:prstGeom prst="rect">
            <a:avLst/>
          </a:prstGeom>
        </p:spPr>
        <p:txBody>
          <a:bodyPr lIns="0" tIns="0" rIns="0" bIns="0" rtlCol="0" anchor="t">
            <a:spAutoFit/>
          </a:bodyPr>
          <a:lstStyle/>
          <a:p>
            <a:pPr algn="ctr">
              <a:lnSpc>
                <a:spcPts val="3893"/>
              </a:lnSpc>
              <a:spcBef>
                <a:spcPct val="0"/>
              </a:spcBef>
            </a:pPr>
            <a:r>
              <a:rPr lang="en-US" sz="3600" dirty="0" err="1">
                <a:solidFill>
                  <a:srgbClr val="7030A0"/>
                </a:solidFill>
                <a:ea typeface="Open Sauce"/>
                <a:cs typeface="Open Sauce"/>
                <a:sym typeface="Open Sauce"/>
              </a:rPr>
              <a:t>Pagas</a:t>
            </a:r>
            <a:endParaRPr lang="en-US" sz="3600" dirty="0">
              <a:solidFill>
                <a:srgbClr val="7030A0"/>
              </a:solidFill>
              <a:ea typeface="Open Sauce"/>
              <a:cs typeface="Open Sauce"/>
              <a:sym typeface="Open Sauce"/>
            </a:endParaRPr>
          </a:p>
          <a:p>
            <a:pPr algn="ctr">
              <a:lnSpc>
                <a:spcPts val="3893"/>
              </a:lnSpc>
              <a:spcBef>
                <a:spcPct val="0"/>
              </a:spcBef>
            </a:pPr>
            <a:endParaRPr lang="en-US" sz="3600" dirty="0">
              <a:ea typeface="Open Sauce"/>
              <a:cs typeface="Open Sauce"/>
              <a:sym typeface="Open Sauce"/>
            </a:endParaRPr>
          </a:p>
          <a:p>
            <a:pPr marL="712462" lvl="1" indent="-356231" algn="l">
              <a:lnSpc>
                <a:spcPts val="5576"/>
              </a:lnSpc>
              <a:buFont typeface="Arial"/>
              <a:buChar char="•"/>
            </a:pPr>
            <a:r>
              <a:rPr lang="en-US" sz="3600" dirty="0" err="1">
                <a:solidFill>
                  <a:schemeClr val="accent6">
                    <a:lumMod val="75000"/>
                  </a:schemeClr>
                </a:solidFill>
                <a:ea typeface="Open Sauce"/>
                <a:cs typeface="Open Sauce"/>
                <a:sym typeface="Open Sauce"/>
              </a:rPr>
              <a:t>MidJourney</a:t>
            </a:r>
            <a:r>
              <a:rPr lang="en-US" sz="3600" dirty="0">
                <a:solidFill>
                  <a:schemeClr val="accent6">
                    <a:lumMod val="75000"/>
                  </a:schemeClr>
                </a:solidFill>
                <a:ea typeface="Open Sauce"/>
                <a:cs typeface="Open Sauce"/>
                <a:sym typeface="Open Sauce"/>
              </a:rPr>
              <a:t> (Discord, de </a:t>
            </a:r>
            <a:r>
              <a:rPr lang="en-US" sz="3600" dirty="0" err="1">
                <a:solidFill>
                  <a:schemeClr val="accent6">
                    <a:lumMod val="75000"/>
                  </a:schemeClr>
                </a:solidFill>
                <a:ea typeface="Open Sauce"/>
                <a:cs typeface="Open Sauce"/>
                <a:sym typeface="Open Sauce"/>
              </a:rPr>
              <a:t>pago</a:t>
            </a:r>
            <a:r>
              <a:rPr lang="en-US" sz="3600" dirty="0">
                <a:solidFill>
                  <a:schemeClr val="accent6">
                    <a:lumMod val="75000"/>
                  </a:schemeClr>
                </a:solidFill>
                <a:ea typeface="Open Sauce"/>
                <a:cs typeface="Open Sauce"/>
                <a:sym typeface="Open Sauce"/>
              </a:rPr>
              <a:t>)</a:t>
            </a:r>
          </a:p>
          <a:p>
            <a:pPr marL="712462" lvl="1" indent="-356231" algn="l">
              <a:lnSpc>
                <a:spcPts val="5576"/>
              </a:lnSpc>
              <a:buFont typeface="Arial"/>
              <a:buChar char="•"/>
            </a:pPr>
            <a:r>
              <a:rPr lang="en-US" sz="3600" dirty="0">
                <a:solidFill>
                  <a:schemeClr val="accent6">
                    <a:lumMod val="75000"/>
                  </a:schemeClr>
                </a:solidFill>
                <a:ea typeface="Open Sauce"/>
                <a:cs typeface="Open Sauce"/>
                <a:sym typeface="Open Sauce"/>
              </a:rPr>
              <a:t>DALL·E 3 (</a:t>
            </a:r>
            <a:r>
              <a:rPr lang="en-US" sz="3600" dirty="0" err="1">
                <a:solidFill>
                  <a:schemeClr val="accent6">
                    <a:lumMod val="75000"/>
                  </a:schemeClr>
                </a:solidFill>
                <a:ea typeface="Open Sauce"/>
                <a:cs typeface="Open Sauce"/>
                <a:sym typeface="Open Sauce"/>
              </a:rPr>
              <a:t>OpenAI</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en</a:t>
            </a:r>
            <a:r>
              <a:rPr lang="en-US" sz="3600" dirty="0">
                <a:solidFill>
                  <a:schemeClr val="accent6">
                    <a:lumMod val="75000"/>
                  </a:schemeClr>
                </a:solidFill>
                <a:ea typeface="Open Sauce"/>
                <a:cs typeface="Open Sauce"/>
                <a:sym typeface="Open Sauce"/>
              </a:rPr>
              <a:t> </a:t>
            </a:r>
            <a:r>
              <a:rPr lang="en-US" sz="3600" dirty="0" err="1">
                <a:solidFill>
                  <a:schemeClr val="accent6">
                    <a:lumMod val="75000"/>
                  </a:schemeClr>
                </a:solidFill>
                <a:ea typeface="Open Sauce"/>
                <a:cs typeface="Open Sauce"/>
                <a:sym typeface="Open Sauce"/>
              </a:rPr>
              <a:t>ChatGPT</a:t>
            </a:r>
            <a:r>
              <a:rPr lang="en-US" sz="3600" dirty="0">
                <a:solidFill>
                  <a:schemeClr val="accent6">
                    <a:lumMod val="75000"/>
                  </a:schemeClr>
                </a:solidFill>
                <a:ea typeface="Open Sauce"/>
                <a:cs typeface="Open Sauce"/>
                <a:sym typeface="Open Sauce"/>
              </a:rPr>
              <a:t> Plus)</a:t>
            </a:r>
          </a:p>
          <a:p>
            <a:pPr marL="712462" lvl="1" indent="-356231" algn="l">
              <a:lnSpc>
                <a:spcPts val="5576"/>
              </a:lnSpc>
              <a:buFont typeface="Arial"/>
              <a:buChar char="•"/>
            </a:pPr>
            <a:r>
              <a:rPr lang="en-US" sz="3600" dirty="0">
                <a:ea typeface="Open Sauce"/>
                <a:cs typeface="Open Sauce"/>
                <a:sym typeface="Open Sauce"/>
              </a:rPr>
              <a:t>Adobe Firefly (</a:t>
            </a:r>
            <a:r>
              <a:rPr lang="en-US" sz="3600" dirty="0" err="1">
                <a:ea typeface="Open Sauce"/>
                <a:cs typeface="Open Sauce"/>
                <a:sym typeface="Open Sauce"/>
              </a:rPr>
              <a:t>requiere</a:t>
            </a:r>
            <a:r>
              <a:rPr lang="en-US" sz="3600" dirty="0">
                <a:ea typeface="Open Sauce"/>
                <a:cs typeface="Open Sauce"/>
                <a:sym typeface="Open Sauce"/>
              </a:rPr>
              <a:t> plan </a:t>
            </a:r>
            <a:r>
              <a:rPr lang="en-US" sz="3600" dirty="0" err="1">
                <a:ea typeface="Open Sauce"/>
                <a:cs typeface="Open Sauce"/>
                <a:sym typeface="Open Sauce"/>
              </a:rPr>
              <a:t>pago</a:t>
            </a:r>
            <a:r>
              <a:rPr lang="en-US" sz="3600" dirty="0">
                <a:ea typeface="Open Sauce"/>
                <a:cs typeface="Open Sauce"/>
                <a:sym typeface="Open Sauce"/>
              </a:rPr>
              <a:t> para </a:t>
            </a:r>
            <a:r>
              <a:rPr lang="en-US" sz="3600" dirty="0" err="1">
                <a:ea typeface="Open Sauce"/>
                <a:cs typeface="Open Sauce"/>
                <a:sym typeface="Open Sauce"/>
              </a:rPr>
              <a:t>uso</a:t>
            </a:r>
            <a:r>
              <a:rPr lang="en-US" sz="3600" dirty="0">
                <a:ea typeface="Open Sauce"/>
                <a:cs typeface="Open Sauce"/>
                <a:sym typeface="Open Sauce"/>
              </a:rPr>
              <a:t> </a:t>
            </a:r>
            <a:r>
              <a:rPr lang="en-US" sz="3600" dirty="0" err="1">
                <a:ea typeface="Open Sauce"/>
                <a:cs typeface="Open Sauce"/>
                <a:sym typeface="Open Sauce"/>
              </a:rPr>
              <a:t>comercial</a:t>
            </a:r>
            <a:r>
              <a:rPr lang="en-US" sz="3600" dirty="0">
                <a:ea typeface="Open Sauce"/>
                <a:cs typeface="Open Sauce"/>
                <a:sym typeface="Open Sauce"/>
              </a:rPr>
              <a:t>)</a:t>
            </a:r>
          </a:p>
          <a:p>
            <a:pPr marL="712462" lvl="1" indent="-356231" algn="l">
              <a:lnSpc>
                <a:spcPts val="5576"/>
              </a:lnSpc>
              <a:buFont typeface="Arial"/>
              <a:buChar char="•"/>
            </a:pPr>
            <a:r>
              <a:rPr lang="en-US" sz="3600" dirty="0" err="1">
                <a:ea typeface="Open Sauce"/>
                <a:cs typeface="Open Sauce"/>
                <a:sym typeface="Open Sauce"/>
              </a:rPr>
              <a:t>NightCafe</a:t>
            </a:r>
            <a:r>
              <a:rPr lang="en-US" sz="3600" dirty="0">
                <a:ea typeface="Open Sauce"/>
                <a:cs typeface="Open Sauce"/>
                <a:sym typeface="Open Sauce"/>
              </a:rPr>
              <a:t>, </a:t>
            </a:r>
            <a:r>
              <a:rPr lang="en-US" sz="3600" dirty="0" err="1">
                <a:ea typeface="Open Sauce"/>
                <a:cs typeface="Open Sauce"/>
                <a:sym typeface="Open Sauce"/>
              </a:rPr>
              <a:t>Artbreeder</a:t>
            </a:r>
            <a:r>
              <a:rPr lang="en-US" sz="3600" dirty="0">
                <a:ea typeface="Open Sauce"/>
                <a:cs typeface="Open Sauce"/>
                <a:sym typeface="Open Sauce"/>
              </a:rPr>
              <a:t>, Runway ML</a:t>
            </a:r>
          </a:p>
        </p:txBody>
      </p:sp>
      <p:sp>
        <p:nvSpPr>
          <p:cNvPr id="7" name="TextBox 5">
            <a:extLst>
              <a:ext uri="{FF2B5EF4-FFF2-40B4-BE49-F238E27FC236}">
                <a16:creationId xmlns:a16="http://schemas.microsoft.com/office/drawing/2014/main" id="{56B1CC65-414D-4BFF-A4C5-81D7DA82AB4D}"/>
              </a:ext>
            </a:extLst>
          </p:cNvPr>
          <p:cNvSpPr txBox="1"/>
          <p:nvPr/>
        </p:nvSpPr>
        <p:spPr>
          <a:xfrm>
            <a:off x="3963216" y="292748"/>
            <a:ext cx="10768764" cy="661015"/>
          </a:xfrm>
          <a:prstGeom prst="rect">
            <a:avLst/>
          </a:prstGeom>
        </p:spPr>
        <p:txBody>
          <a:bodyPr lIns="0" tIns="0" rIns="0" bIns="0" rtlCol="0" anchor="t">
            <a:spAutoFit/>
          </a:bodyPr>
          <a:lstStyle/>
          <a:p>
            <a:pPr algn="ctr">
              <a:lnSpc>
                <a:spcPts val="5460"/>
              </a:lnSpc>
            </a:pPr>
            <a:r>
              <a:rPr lang="en-US" sz="3600" b="1" dirty="0" err="1">
                <a:ea typeface="Open Sauce Bold"/>
                <a:cs typeface="Open Sauce Bold"/>
                <a:sym typeface="Open Sauce Bold"/>
              </a:rPr>
              <a:t>Aplicaciones</a:t>
            </a:r>
            <a:r>
              <a:rPr lang="en-US" sz="3600" b="1" dirty="0">
                <a:ea typeface="Open Sauce Bold"/>
                <a:cs typeface="Open Sauce Bold"/>
                <a:sym typeface="Open Sauce Bold"/>
              </a:rPr>
              <a:t> para </a:t>
            </a:r>
            <a:r>
              <a:rPr lang="en-US" sz="3600" b="1" dirty="0" err="1">
                <a:ea typeface="Open Sauce Bold"/>
                <a:cs typeface="Open Sauce Bold"/>
                <a:sym typeface="Open Sauce Bold"/>
              </a:rPr>
              <a:t>generar</a:t>
            </a:r>
            <a:r>
              <a:rPr lang="en-US" sz="3600" b="1" dirty="0">
                <a:ea typeface="Open Sauce Bold"/>
                <a:cs typeface="Open Sauce Bold"/>
                <a:sym typeface="Open Sauce Bold"/>
              </a:rPr>
              <a:t> </a:t>
            </a:r>
            <a:r>
              <a:rPr lang="en-US" sz="3600" b="1" dirty="0" err="1">
                <a:ea typeface="Open Sauce Bold"/>
                <a:cs typeface="Open Sauce Bold"/>
                <a:sym typeface="Open Sauce Bold"/>
              </a:rPr>
              <a:t>imágenes</a:t>
            </a:r>
            <a:endParaRPr lang="en-US" sz="3600" b="1" dirty="0">
              <a:ea typeface="Open Sauce Bold"/>
              <a:cs typeface="Open Sauce Bold"/>
              <a:sym typeface="Open Sauce Bold"/>
            </a:endParaRPr>
          </a:p>
        </p:txBody>
      </p:sp>
    </p:spTree>
    <p:extLst>
      <p:ext uri="{BB962C8B-B14F-4D97-AF65-F5344CB8AC3E}">
        <p14:creationId xmlns:p14="http://schemas.microsoft.com/office/powerpoint/2010/main" val="1438180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67BE6716-1DD3-4ED1-938D-3496CFFDC2A6}"/>
              </a:ext>
            </a:extLst>
          </p:cNvPr>
          <p:cNvSpPr txBox="1"/>
          <p:nvPr/>
        </p:nvSpPr>
        <p:spPr>
          <a:xfrm>
            <a:off x="4134667" y="419100"/>
            <a:ext cx="10018666" cy="638380"/>
          </a:xfrm>
          <a:prstGeom prst="rect">
            <a:avLst/>
          </a:prstGeom>
        </p:spPr>
        <p:txBody>
          <a:bodyPr lIns="0" tIns="0" rIns="0" bIns="0" rtlCol="0" anchor="t">
            <a:spAutoFit/>
          </a:bodyPr>
          <a:lstStyle/>
          <a:p>
            <a:pPr algn="ctr">
              <a:lnSpc>
                <a:spcPts val="5320"/>
              </a:lnSpc>
            </a:pPr>
            <a:r>
              <a:rPr lang="en-US" sz="3800" b="1" dirty="0" err="1">
                <a:solidFill>
                  <a:schemeClr val="accent6">
                    <a:lumMod val="75000"/>
                  </a:schemeClr>
                </a:solidFill>
                <a:ea typeface="Open Sans Bold"/>
                <a:cs typeface="Open Sans Bold"/>
                <a:sym typeface="Open Sans Bold"/>
              </a:rPr>
              <a:t>Generar</a:t>
            </a:r>
            <a:r>
              <a:rPr lang="en-US" sz="3800" b="1" dirty="0">
                <a:solidFill>
                  <a:schemeClr val="accent6">
                    <a:lumMod val="75000"/>
                  </a:schemeClr>
                </a:solidFill>
                <a:ea typeface="Open Sans Bold"/>
                <a:cs typeface="Open Sans Bold"/>
                <a:sym typeface="Open Sans Bold"/>
              </a:rPr>
              <a:t> un Logo</a:t>
            </a:r>
          </a:p>
        </p:txBody>
      </p:sp>
      <p:sp>
        <p:nvSpPr>
          <p:cNvPr id="4" name="TextBox 3">
            <a:extLst>
              <a:ext uri="{FF2B5EF4-FFF2-40B4-BE49-F238E27FC236}">
                <a16:creationId xmlns:a16="http://schemas.microsoft.com/office/drawing/2014/main" id="{569B7152-D079-4DBE-8407-716196BC3837}"/>
              </a:ext>
            </a:extLst>
          </p:cNvPr>
          <p:cNvSpPr txBox="1"/>
          <p:nvPr/>
        </p:nvSpPr>
        <p:spPr>
          <a:xfrm>
            <a:off x="1915683" y="3595640"/>
            <a:ext cx="14456633" cy="5170646"/>
          </a:xfrm>
          <a:prstGeom prst="rect">
            <a:avLst/>
          </a:prstGeom>
        </p:spPr>
        <p:txBody>
          <a:bodyPr lIns="0" tIns="0" rIns="0" bIns="0" rtlCol="0" anchor="t">
            <a:spAutoFit/>
          </a:bodyPr>
          <a:lstStyle/>
          <a:p>
            <a:r>
              <a:rPr lang="es-MX" sz="2800" dirty="0"/>
              <a:t>Crea un logo moderno y minimalista para una empresa de eficiencia energética y soluciones en energías renovables llamada ENERGIX. La marca se enfoca en optimización del consumo energético, sostenibilidad, innovación y confiabilidad. El diseño debe incluir una tipografía </a:t>
            </a:r>
            <a:r>
              <a:rPr lang="es-MX" sz="2800" dirty="0" err="1"/>
              <a:t>sans-serif</a:t>
            </a:r>
            <a:r>
              <a:rPr lang="es-MX" sz="2800" dirty="0"/>
              <a:t> limpia y contemporánea, fácil de leer y con apariencia profesional.</a:t>
            </a:r>
            <a:br>
              <a:rPr lang="es-MX" sz="2800" dirty="0"/>
            </a:br>
            <a:r>
              <a:rPr lang="es-MX" sz="2800" dirty="0"/>
              <a:t>Incorpora un símbolo visual que evoque energía, flujo, equilibrio, tecnología limpia o sostenibilidad, como líneas dinámicas, formas geométricas, rayos estilizados, hojas energéticas o abstracciones de sol, viento o electricidad.</a:t>
            </a:r>
          </a:p>
          <a:p>
            <a:r>
              <a:rPr lang="es-MX" sz="2800" dirty="0"/>
              <a:t>Utiliza una paleta de colores frescos y tecnológicos, predominando azul, verde y blanco, con posibles acentos en verde lima o amarillo energético.</a:t>
            </a:r>
          </a:p>
          <a:p>
            <a:r>
              <a:rPr lang="es-MX" sz="2800" dirty="0"/>
              <a:t>El estilo general debe sentirse moderno, confiable, eficiente e innovador, adecuado para empresas industriales, corporativas o de servicios energéticos, transmitiendo profesionalismo, impacto ambiental positivo y visión de futuro.</a:t>
            </a:r>
          </a:p>
        </p:txBody>
      </p:sp>
      <p:sp>
        <p:nvSpPr>
          <p:cNvPr id="6" name="Freeform 5">
            <a:extLst>
              <a:ext uri="{FF2B5EF4-FFF2-40B4-BE49-F238E27FC236}">
                <a16:creationId xmlns:a16="http://schemas.microsoft.com/office/drawing/2014/main" id="{E9BC9DE2-8402-4DE0-8344-5383B0D2BD15}"/>
              </a:ext>
            </a:extLst>
          </p:cNvPr>
          <p:cNvSpPr/>
          <p:nvPr/>
        </p:nvSpPr>
        <p:spPr>
          <a:xfrm>
            <a:off x="16459200" y="259592"/>
            <a:ext cx="1066800" cy="1175855"/>
          </a:xfrm>
          <a:custGeom>
            <a:avLst/>
            <a:gdLst/>
            <a:ahLst/>
            <a:cxnLst/>
            <a:rect l="l" t="t" r="r" b="b"/>
            <a:pathLst>
              <a:path w="1349737" h="1494870">
                <a:moveTo>
                  <a:pt x="0" y="0"/>
                </a:moveTo>
                <a:lnTo>
                  <a:pt x="1349738" y="0"/>
                </a:lnTo>
                <a:lnTo>
                  <a:pt x="1349738" y="1494870"/>
                </a:lnTo>
                <a:lnTo>
                  <a:pt x="0" y="1494870"/>
                </a:lnTo>
                <a:lnTo>
                  <a:pt x="0" y="0"/>
                </a:lnTo>
                <a:close/>
              </a:path>
            </a:pathLst>
          </a:custGeom>
          <a:blipFill>
            <a:blip r:embed="rId2"/>
            <a:stretch>
              <a:fillRect/>
            </a:stretch>
          </a:blipFill>
        </p:spPr>
      </p:sp>
      <p:sp>
        <p:nvSpPr>
          <p:cNvPr id="8" name="CuadroTexto 7">
            <a:extLst>
              <a:ext uri="{FF2B5EF4-FFF2-40B4-BE49-F238E27FC236}">
                <a16:creationId xmlns:a16="http://schemas.microsoft.com/office/drawing/2014/main" id="{AA619588-F7AF-46CA-97CA-25476A40E395}"/>
              </a:ext>
            </a:extLst>
          </p:cNvPr>
          <p:cNvSpPr txBox="1"/>
          <p:nvPr/>
        </p:nvSpPr>
        <p:spPr>
          <a:xfrm>
            <a:off x="1752600" y="1866900"/>
            <a:ext cx="13933917" cy="954107"/>
          </a:xfrm>
          <a:prstGeom prst="rect">
            <a:avLst/>
          </a:prstGeom>
          <a:noFill/>
        </p:spPr>
        <p:txBody>
          <a:bodyPr wrap="square" rtlCol="0">
            <a:spAutoFit/>
          </a:bodyPr>
          <a:lstStyle/>
          <a:p>
            <a:r>
              <a:rPr lang="es-MX" sz="2800" b="0" i="0" dirty="0">
                <a:solidFill>
                  <a:srgbClr val="1F1F1F"/>
                </a:solidFill>
                <a:effectLst/>
              </a:rPr>
              <a:t>Crea un logo </a:t>
            </a:r>
            <a:r>
              <a:rPr lang="es-MX" sz="2800" dirty="0">
                <a:solidFill>
                  <a:srgbClr val="1F1F1F"/>
                </a:solidFill>
              </a:rPr>
              <a:t>moderno </a:t>
            </a:r>
            <a:r>
              <a:rPr lang="es-MX" sz="2800" b="0" i="0" dirty="0">
                <a:solidFill>
                  <a:srgbClr val="1F1F1F"/>
                </a:solidFill>
                <a:effectLst/>
              </a:rPr>
              <a:t>para una empresa de eficiencia energética y soluciones en energías renovables llamada ENERGIX</a:t>
            </a:r>
            <a:endParaRPr lang="es-CO" sz="2800" dirty="0"/>
          </a:p>
        </p:txBody>
      </p:sp>
      <p:sp>
        <p:nvSpPr>
          <p:cNvPr id="9" name="Freeform 7">
            <a:extLst>
              <a:ext uri="{FF2B5EF4-FFF2-40B4-BE49-F238E27FC236}">
                <a16:creationId xmlns:a16="http://schemas.microsoft.com/office/drawing/2014/main" id="{55C54E16-0C14-4AD4-8F9D-CFD56736AA8E}"/>
              </a:ext>
            </a:extLst>
          </p:cNvPr>
          <p:cNvSpPr/>
          <p:nvPr/>
        </p:nvSpPr>
        <p:spPr>
          <a:xfrm>
            <a:off x="457200" y="3571961"/>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
        <p:nvSpPr>
          <p:cNvPr id="10" name="Freeform 7">
            <a:extLst>
              <a:ext uri="{FF2B5EF4-FFF2-40B4-BE49-F238E27FC236}">
                <a16:creationId xmlns:a16="http://schemas.microsoft.com/office/drawing/2014/main" id="{728143CD-5FF5-4165-8390-0E807153C135}"/>
              </a:ext>
            </a:extLst>
          </p:cNvPr>
          <p:cNvSpPr/>
          <p:nvPr/>
        </p:nvSpPr>
        <p:spPr>
          <a:xfrm>
            <a:off x="457200" y="1655885"/>
            <a:ext cx="1127576" cy="933069"/>
          </a:xfrm>
          <a:custGeom>
            <a:avLst/>
            <a:gdLst/>
            <a:ahLst/>
            <a:cxnLst/>
            <a:rect l="l" t="t" r="r" b="b"/>
            <a:pathLst>
              <a:path w="1127576" h="933069">
                <a:moveTo>
                  <a:pt x="0" y="0"/>
                </a:moveTo>
                <a:lnTo>
                  <a:pt x="1127576" y="0"/>
                </a:lnTo>
                <a:lnTo>
                  <a:pt x="1127576" y="933070"/>
                </a:lnTo>
                <a:lnTo>
                  <a:pt x="0" y="933070"/>
                </a:lnTo>
                <a:lnTo>
                  <a:pt x="0" y="0"/>
                </a:lnTo>
                <a:close/>
              </a:path>
            </a:pathLst>
          </a:custGeom>
          <a:blipFill>
            <a:blip r:embed="rId3"/>
            <a:stretch>
              <a:fillRect/>
            </a:stretch>
          </a:blipFill>
        </p:spPr>
      </p:sp>
    </p:spTree>
    <p:extLst>
      <p:ext uri="{BB962C8B-B14F-4D97-AF65-F5344CB8AC3E}">
        <p14:creationId xmlns:p14="http://schemas.microsoft.com/office/powerpoint/2010/main" val="2105445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11697944" y="1650231"/>
            <a:ext cx="6002026" cy="7735463"/>
          </a:xfrm>
          <a:custGeom>
            <a:avLst/>
            <a:gdLst/>
            <a:ahLst/>
            <a:cxnLst/>
            <a:rect l="l" t="t" r="r" b="b"/>
            <a:pathLst>
              <a:path w="6002026" h="7735463">
                <a:moveTo>
                  <a:pt x="0" y="0"/>
                </a:moveTo>
                <a:lnTo>
                  <a:pt x="6002026" y="0"/>
                </a:lnTo>
                <a:lnTo>
                  <a:pt x="6002026" y="7735463"/>
                </a:lnTo>
                <a:lnTo>
                  <a:pt x="0" y="7735463"/>
                </a:lnTo>
                <a:lnTo>
                  <a:pt x="0" y="0"/>
                </a:lnTo>
                <a:close/>
              </a:path>
            </a:pathLst>
          </a:custGeom>
          <a:blipFill>
            <a:blip r:embed="rId2"/>
            <a:stretch>
              <a:fillRect/>
            </a:stretch>
          </a:blipFill>
        </p:spPr>
      </p:sp>
      <p:sp>
        <p:nvSpPr>
          <p:cNvPr id="5" name="Freeform 5"/>
          <p:cNvSpPr/>
          <p:nvPr/>
        </p:nvSpPr>
        <p:spPr>
          <a:xfrm>
            <a:off x="917230" y="2365339"/>
            <a:ext cx="9890153" cy="5649750"/>
          </a:xfrm>
          <a:custGeom>
            <a:avLst/>
            <a:gdLst/>
            <a:ahLst/>
            <a:cxnLst/>
            <a:rect l="l" t="t" r="r" b="b"/>
            <a:pathLst>
              <a:path w="9890153" h="5649750">
                <a:moveTo>
                  <a:pt x="0" y="0"/>
                </a:moveTo>
                <a:lnTo>
                  <a:pt x="9890153" y="0"/>
                </a:lnTo>
                <a:lnTo>
                  <a:pt x="9890153" y="5649750"/>
                </a:lnTo>
                <a:lnTo>
                  <a:pt x="0" y="5649750"/>
                </a:lnTo>
                <a:lnTo>
                  <a:pt x="0" y="0"/>
                </a:lnTo>
                <a:close/>
              </a:path>
            </a:pathLst>
          </a:custGeom>
          <a:blipFill>
            <a:blip r:embed="rId3"/>
            <a:stretch>
              <a:fillRect/>
            </a:stretch>
          </a:blipFill>
        </p:spPr>
      </p:sp>
      <p:sp>
        <p:nvSpPr>
          <p:cNvPr id="6" name="Freeform 6"/>
          <p:cNvSpPr/>
          <p:nvPr/>
        </p:nvSpPr>
        <p:spPr>
          <a:xfrm>
            <a:off x="3532355" y="8230446"/>
            <a:ext cx="1449830" cy="1327882"/>
          </a:xfrm>
          <a:custGeom>
            <a:avLst/>
            <a:gdLst/>
            <a:ahLst/>
            <a:cxnLst/>
            <a:rect l="l" t="t" r="r" b="b"/>
            <a:pathLst>
              <a:path w="1449830" h="1327882">
                <a:moveTo>
                  <a:pt x="0" y="0"/>
                </a:moveTo>
                <a:lnTo>
                  <a:pt x="1449830" y="0"/>
                </a:lnTo>
                <a:lnTo>
                  <a:pt x="1449830" y="1327882"/>
                </a:lnTo>
                <a:lnTo>
                  <a:pt x="0" y="1327882"/>
                </a:lnTo>
                <a:lnTo>
                  <a:pt x="0" y="0"/>
                </a:lnTo>
                <a:close/>
              </a:path>
            </a:pathLst>
          </a:custGeom>
          <a:blipFill>
            <a:blip r:embed="rId4"/>
            <a:stretch>
              <a:fillRect/>
            </a:stretch>
          </a:blipFill>
        </p:spPr>
      </p:sp>
      <p:sp>
        <p:nvSpPr>
          <p:cNvPr id="7" name="TextBox 7"/>
          <p:cNvSpPr txBox="1"/>
          <p:nvPr/>
        </p:nvSpPr>
        <p:spPr>
          <a:xfrm>
            <a:off x="4648200" y="324225"/>
            <a:ext cx="9213041" cy="577081"/>
          </a:xfrm>
          <a:prstGeom prst="rect">
            <a:avLst/>
          </a:prstGeom>
        </p:spPr>
        <p:txBody>
          <a:bodyPr lIns="0" tIns="0" rIns="0" bIns="0" rtlCol="0" anchor="t">
            <a:spAutoFit/>
          </a:bodyPr>
          <a:lstStyle/>
          <a:p>
            <a:pPr algn="ctr">
              <a:lnSpc>
                <a:spcPts val="4484"/>
              </a:lnSpc>
              <a:spcBef>
                <a:spcPct val="0"/>
              </a:spcBef>
            </a:pPr>
            <a:r>
              <a:rPr lang="en-US" sz="4400" dirty="0" err="1">
                <a:solidFill>
                  <a:schemeClr val="accent6">
                    <a:lumMod val="75000"/>
                  </a:schemeClr>
                </a:solidFill>
                <a:ea typeface="Open Sauce"/>
                <a:cs typeface="Open Sauce"/>
                <a:sym typeface="Open Sauce"/>
              </a:rPr>
              <a:t>Inteligencia</a:t>
            </a:r>
            <a:r>
              <a:rPr lang="en-US" sz="4400" dirty="0">
                <a:solidFill>
                  <a:schemeClr val="accent6">
                    <a:lumMod val="75000"/>
                  </a:schemeClr>
                </a:solidFill>
                <a:ea typeface="Open Sauce"/>
                <a:cs typeface="Open Sauce"/>
                <a:sym typeface="Open Sauce"/>
              </a:rPr>
              <a:t> Artificial </a:t>
            </a:r>
            <a:r>
              <a:rPr lang="en-US" sz="4400" dirty="0" err="1">
                <a:solidFill>
                  <a:schemeClr val="accent6">
                    <a:lumMod val="75000"/>
                  </a:schemeClr>
                </a:solidFill>
                <a:ea typeface="Open Sauce"/>
                <a:cs typeface="Open Sauce"/>
                <a:sym typeface="Open Sauce"/>
              </a:rPr>
              <a:t>Generativa</a:t>
            </a:r>
            <a:endParaRPr lang="en-US" sz="4400" dirty="0">
              <a:solidFill>
                <a:schemeClr val="accent6">
                  <a:lumMod val="75000"/>
                </a:schemeClr>
              </a:solidFill>
              <a:ea typeface="Open Sauce"/>
              <a:cs typeface="Open Sauce"/>
              <a:sym typeface="Open Sauce"/>
            </a:endParaRPr>
          </a:p>
        </p:txBody>
      </p:sp>
      <p:sp>
        <p:nvSpPr>
          <p:cNvPr id="8" name="TextBox 8"/>
          <p:cNvSpPr txBox="1"/>
          <p:nvPr/>
        </p:nvSpPr>
        <p:spPr>
          <a:xfrm>
            <a:off x="6542037" y="8676203"/>
            <a:ext cx="1449830" cy="445892"/>
          </a:xfrm>
          <a:prstGeom prst="rect">
            <a:avLst/>
          </a:prstGeom>
        </p:spPr>
        <p:txBody>
          <a:bodyPr lIns="0" tIns="0" rIns="0" bIns="0" rtlCol="0" anchor="t">
            <a:spAutoFit/>
          </a:bodyPr>
          <a:lstStyle/>
          <a:p>
            <a:pPr algn="ctr">
              <a:lnSpc>
                <a:spcPts val="3596"/>
              </a:lnSpc>
              <a:spcBef>
                <a:spcPct val="0"/>
              </a:spcBef>
            </a:pPr>
            <a:r>
              <a:rPr lang="en-US" sz="3048">
                <a:solidFill>
                  <a:srgbClr val="2D28A9"/>
                </a:solidFill>
                <a:latin typeface="Open Sauce"/>
                <a:ea typeface="Open Sauce"/>
                <a:cs typeface="Open Sauce"/>
                <a:sym typeface="Open Sauce"/>
              </a:rPr>
              <a:t>2017</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4923554" y="4403378"/>
            <a:ext cx="7811707" cy="679673"/>
          </a:xfrm>
          <a:prstGeom prst="rect">
            <a:avLst/>
          </a:prstGeom>
        </p:spPr>
        <p:txBody>
          <a:bodyPr lIns="0" tIns="0" rIns="0" bIns="0" rtlCol="0" anchor="t">
            <a:spAutoFit/>
          </a:bodyPr>
          <a:lstStyle/>
          <a:p>
            <a:pPr algn="ctr">
              <a:lnSpc>
                <a:spcPts val="5309"/>
              </a:lnSpc>
              <a:spcBef>
                <a:spcPct val="0"/>
              </a:spcBef>
            </a:pPr>
            <a:r>
              <a:rPr lang="en-US" sz="4500" dirty="0" err="1">
                <a:solidFill>
                  <a:schemeClr val="accent6">
                    <a:lumMod val="75000"/>
                  </a:schemeClr>
                </a:solidFill>
                <a:ea typeface="Open Sauce"/>
                <a:cs typeface="Open Sauce"/>
                <a:sym typeface="Open Sauce"/>
              </a:rPr>
              <a:t>Cadenas</a:t>
            </a:r>
            <a:r>
              <a:rPr lang="en-US" sz="4500" dirty="0">
                <a:solidFill>
                  <a:schemeClr val="accent6">
                    <a:lumMod val="75000"/>
                  </a:schemeClr>
                </a:solidFill>
                <a:ea typeface="Open Sauce"/>
                <a:cs typeface="Open Sauce"/>
                <a:sym typeface="Open Sauce"/>
              </a:rPr>
              <a:t> de </a:t>
            </a:r>
            <a:r>
              <a:rPr lang="en-US" sz="4500" dirty="0" err="1">
                <a:solidFill>
                  <a:schemeClr val="accent6">
                    <a:lumMod val="75000"/>
                  </a:schemeClr>
                </a:solidFill>
                <a:ea typeface="Open Sauce"/>
                <a:cs typeface="Open Sauce"/>
                <a:sym typeface="Open Sauce"/>
              </a:rPr>
              <a:t>Pensamiento</a:t>
            </a:r>
            <a:endParaRPr lang="en-US" sz="4500" dirty="0">
              <a:solidFill>
                <a:schemeClr val="accent6">
                  <a:lumMod val="75000"/>
                </a:schemeClr>
              </a:solidFill>
              <a:ea typeface="Open Sauce"/>
              <a:cs typeface="Open Sauce"/>
              <a:sym typeface="Open Sauce"/>
            </a:endParaRP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10088184" y="1028700"/>
            <a:ext cx="8199816" cy="8760542"/>
          </a:xfrm>
          <a:custGeom>
            <a:avLst/>
            <a:gdLst/>
            <a:ahLst/>
            <a:cxnLst/>
            <a:rect l="l" t="t" r="r" b="b"/>
            <a:pathLst>
              <a:path w="8199816" h="8760542">
                <a:moveTo>
                  <a:pt x="0" y="0"/>
                </a:moveTo>
                <a:lnTo>
                  <a:pt x="8199816" y="0"/>
                </a:lnTo>
                <a:lnTo>
                  <a:pt x="8199816" y="8760542"/>
                </a:lnTo>
                <a:lnTo>
                  <a:pt x="0" y="8760542"/>
                </a:lnTo>
                <a:lnTo>
                  <a:pt x="0" y="0"/>
                </a:lnTo>
                <a:close/>
              </a:path>
            </a:pathLst>
          </a:custGeom>
          <a:blipFill>
            <a:blip r:embed="rId2"/>
            <a:stretch>
              <a:fillRect l="-3656" r="-3182"/>
            </a:stretch>
          </a:blipFill>
        </p:spPr>
      </p:sp>
      <p:sp>
        <p:nvSpPr>
          <p:cNvPr id="5" name="TextBox 5"/>
          <p:cNvSpPr txBox="1"/>
          <p:nvPr/>
        </p:nvSpPr>
        <p:spPr>
          <a:xfrm>
            <a:off x="1028700" y="1504583"/>
            <a:ext cx="7829072" cy="1475147"/>
          </a:xfrm>
          <a:prstGeom prst="rect">
            <a:avLst/>
          </a:prstGeom>
        </p:spPr>
        <p:txBody>
          <a:bodyPr lIns="0" tIns="0" rIns="0" bIns="0" rtlCol="0" anchor="t">
            <a:spAutoFit/>
          </a:bodyPr>
          <a:lstStyle/>
          <a:p>
            <a:pPr algn="ctr">
              <a:lnSpc>
                <a:spcPts val="5966"/>
              </a:lnSpc>
            </a:pPr>
            <a:r>
              <a:rPr lang="en-US" sz="3800" dirty="0">
                <a:solidFill>
                  <a:srgbClr val="000000"/>
                </a:solidFill>
                <a:ea typeface="Open Sauce"/>
                <a:cs typeface="Open Sauce"/>
                <a:sym typeface="Open Sauce"/>
              </a:rPr>
              <a:t> Cadena de </a:t>
            </a:r>
            <a:r>
              <a:rPr lang="en-US" sz="3800" dirty="0" err="1">
                <a:solidFill>
                  <a:srgbClr val="000000"/>
                </a:solidFill>
                <a:ea typeface="Open Sauce"/>
                <a:cs typeface="Open Sauce"/>
                <a:sym typeface="Open Sauce"/>
              </a:rPr>
              <a:t>pensamiento</a:t>
            </a:r>
            <a:r>
              <a:rPr lang="en-US" sz="3800" dirty="0">
                <a:solidFill>
                  <a:srgbClr val="000000"/>
                </a:solidFill>
                <a:ea typeface="Open Sauce"/>
                <a:cs typeface="Open Sauce"/>
                <a:sym typeface="Open Sauce"/>
              </a:rPr>
              <a:t> </a:t>
            </a:r>
          </a:p>
          <a:p>
            <a:pPr marL="0" lvl="0" indent="0" algn="ctr">
              <a:lnSpc>
                <a:spcPts val="5966"/>
              </a:lnSpc>
            </a:pPr>
            <a:r>
              <a:rPr lang="en-US" sz="3800" b="1" dirty="0">
                <a:solidFill>
                  <a:srgbClr val="2D28A9"/>
                </a:solidFill>
                <a:ea typeface="Open Sauce Bold"/>
                <a:cs typeface="Open Sauce Bold"/>
                <a:sym typeface="Open Sauce Bold"/>
              </a:rPr>
              <a:t>(</a:t>
            </a:r>
            <a:r>
              <a:rPr lang="en-US" sz="3800" b="1" dirty="0" err="1">
                <a:solidFill>
                  <a:srgbClr val="2D28A9"/>
                </a:solidFill>
                <a:ea typeface="Open Sauce Bold"/>
                <a:cs typeface="Open Sauce Bold"/>
                <a:sym typeface="Open Sauce Bold"/>
              </a:rPr>
              <a:t>CoT</a:t>
            </a:r>
            <a:r>
              <a:rPr lang="en-US" sz="3800" b="1" dirty="0">
                <a:solidFill>
                  <a:srgbClr val="2D28A9"/>
                </a:solidFill>
                <a:ea typeface="Open Sauce Bold"/>
                <a:cs typeface="Open Sauce Bold"/>
                <a:sym typeface="Open Sauce Bold"/>
              </a:rPr>
              <a:t> : Chain of Thought)</a:t>
            </a:r>
          </a:p>
        </p:txBody>
      </p:sp>
      <p:sp>
        <p:nvSpPr>
          <p:cNvPr id="6" name="TextBox 6"/>
          <p:cNvSpPr txBox="1"/>
          <p:nvPr/>
        </p:nvSpPr>
        <p:spPr>
          <a:xfrm>
            <a:off x="1356330" y="4000500"/>
            <a:ext cx="7488190" cy="2923236"/>
          </a:xfrm>
          <a:prstGeom prst="rect">
            <a:avLst/>
          </a:prstGeom>
        </p:spPr>
        <p:txBody>
          <a:bodyPr lIns="0" tIns="0" rIns="0" bIns="0" rtlCol="0" anchor="t">
            <a:spAutoFit/>
          </a:bodyPr>
          <a:lstStyle/>
          <a:p>
            <a:pPr algn="just"/>
            <a:r>
              <a:rPr lang="en-US" sz="3799" dirty="0">
                <a:solidFill>
                  <a:srgbClr val="000000"/>
                </a:solidFill>
                <a:ea typeface="Open Sauce"/>
                <a:cs typeface="Open Sauce"/>
                <a:sym typeface="Open Sauce"/>
              </a:rPr>
              <a:t>Es una </a:t>
            </a:r>
            <a:r>
              <a:rPr lang="en-US" sz="3799" dirty="0" err="1">
                <a:solidFill>
                  <a:srgbClr val="000000"/>
                </a:solidFill>
                <a:ea typeface="Open Sauce"/>
                <a:cs typeface="Open Sauce"/>
                <a:sym typeface="Open Sauce"/>
              </a:rPr>
              <a:t>técnica</a:t>
            </a:r>
            <a:r>
              <a:rPr lang="en-US" sz="3799" dirty="0">
                <a:solidFill>
                  <a:srgbClr val="000000"/>
                </a:solidFill>
                <a:ea typeface="Open Sauce"/>
                <a:cs typeface="Open Sauce"/>
                <a:sym typeface="Open Sauce"/>
              </a:rPr>
              <a:t> de </a:t>
            </a:r>
            <a:r>
              <a:rPr lang="en-US" sz="3799" dirty="0" err="1">
                <a:solidFill>
                  <a:srgbClr val="000000"/>
                </a:solidFill>
                <a:ea typeface="Open Sauce"/>
                <a:cs typeface="Open Sauce"/>
                <a:sym typeface="Open Sauce"/>
              </a:rPr>
              <a:t>ingeniería</a:t>
            </a:r>
            <a:r>
              <a:rPr lang="en-US" sz="3799" dirty="0">
                <a:solidFill>
                  <a:srgbClr val="000000"/>
                </a:solidFill>
                <a:ea typeface="Open Sauce"/>
                <a:cs typeface="Open Sauce"/>
                <a:sym typeface="Open Sauce"/>
              </a:rPr>
              <a:t> de prompts que le </a:t>
            </a:r>
            <a:r>
              <a:rPr lang="en-US" sz="3799" dirty="0" err="1">
                <a:solidFill>
                  <a:srgbClr val="000000"/>
                </a:solidFill>
                <a:ea typeface="Open Sauce"/>
                <a:cs typeface="Open Sauce"/>
                <a:sym typeface="Open Sauce"/>
              </a:rPr>
              <a:t>pide</a:t>
            </a:r>
            <a:r>
              <a:rPr lang="en-US" sz="3799" dirty="0">
                <a:solidFill>
                  <a:srgbClr val="000000"/>
                </a:solidFill>
                <a:ea typeface="Open Sauce"/>
                <a:cs typeface="Open Sauce"/>
                <a:sym typeface="Open Sauce"/>
              </a:rPr>
              <a:t> a un </a:t>
            </a:r>
            <a:r>
              <a:rPr lang="en-US" sz="3799" dirty="0" err="1">
                <a:solidFill>
                  <a:srgbClr val="000000"/>
                </a:solidFill>
                <a:ea typeface="Open Sauce"/>
                <a:cs typeface="Open Sauce"/>
                <a:sym typeface="Open Sauce"/>
              </a:rPr>
              <a:t>modelo</a:t>
            </a:r>
            <a:r>
              <a:rPr lang="en-US" sz="3799" dirty="0">
                <a:solidFill>
                  <a:srgbClr val="000000"/>
                </a:solidFill>
                <a:ea typeface="Open Sauce"/>
                <a:cs typeface="Open Sauce"/>
                <a:sym typeface="Open Sauce"/>
              </a:rPr>
              <a:t> de IA que </a:t>
            </a:r>
            <a:r>
              <a:rPr lang="en-US" sz="3799" dirty="0" err="1">
                <a:solidFill>
                  <a:srgbClr val="000000"/>
                </a:solidFill>
                <a:ea typeface="Open Sauce"/>
                <a:cs typeface="Open Sauce"/>
                <a:sym typeface="Open Sauce"/>
              </a:rPr>
              <a:t>muestre</a:t>
            </a:r>
            <a:r>
              <a:rPr lang="en-US" sz="3799" dirty="0">
                <a:solidFill>
                  <a:srgbClr val="000000"/>
                </a:solidFill>
                <a:ea typeface="Open Sauce"/>
                <a:cs typeface="Open Sauce"/>
                <a:sym typeface="Open Sauce"/>
              </a:rPr>
              <a:t> </a:t>
            </a:r>
            <a:r>
              <a:rPr lang="en-US" sz="3799" dirty="0" err="1">
                <a:solidFill>
                  <a:srgbClr val="000000"/>
                </a:solidFill>
                <a:ea typeface="Open Sauce"/>
                <a:cs typeface="Open Sauce"/>
                <a:sym typeface="Open Sauce"/>
              </a:rPr>
              <a:t>su</a:t>
            </a:r>
            <a:r>
              <a:rPr lang="en-US" sz="3799" dirty="0">
                <a:solidFill>
                  <a:srgbClr val="000000"/>
                </a:solidFill>
                <a:ea typeface="Open Sauce"/>
                <a:cs typeface="Open Sauce"/>
                <a:sym typeface="Open Sauce"/>
              </a:rPr>
              <a:t> </a:t>
            </a:r>
            <a:r>
              <a:rPr lang="en-US" sz="3799" b="1" dirty="0" err="1">
                <a:solidFill>
                  <a:srgbClr val="2D28A9"/>
                </a:solidFill>
                <a:ea typeface="Open Sauce Bold"/>
                <a:cs typeface="Open Sauce Bold"/>
                <a:sym typeface="Open Sauce Bold"/>
              </a:rPr>
              <a:t>proceso</a:t>
            </a:r>
            <a:r>
              <a:rPr lang="en-US" sz="3799" b="1" dirty="0">
                <a:solidFill>
                  <a:srgbClr val="2D28A9"/>
                </a:solidFill>
                <a:ea typeface="Open Sauce Bold"/>
                <a:cs typeface="Open Sauce Bold"/>
                <a:sym typeface="Open Sauce Bold"/>
              </a:rPr>
              <a:t> de </a:t>
            </a:r>
            <a:r>
              <a:rPr lang="en-US" sz="3799" b="1" dirty="0" err="1">
                <a:solidFill>
                  <a:srgbClr val="2D28A9"/>
                </a:solidFill>
                <a:ea typeface="Open Sauce Bold"/>
                <a:cs typeface="Open Sauce Bold"/>
                <a:sym typeface="Open Sauce Bold"/>
              </a:rPr>
              <a:t>razonamiento</a:t>
            </a:r>
            <a:r>
              <a:rPr lang="en-US" sz="3799" dirty="0">
                <a:solidFill>
                  <a:srgbClr val="000000"/>
                </a:solidFill>
                <a:ea typeface="Open Sauce"/>
                <a:cs typeface="Open Sauce"/>
                <a:sym typeface="Open Sauce"/>
              </a:rPr>
              <a:t> paso a paso antes de </a:t>
            </a:r>
            <a:r>
              <a:rPr lang="en-US" sz="3799" dirty="0" err="1">
                <a:solidFill>
                  <a:srgbClr val="000000"/>
                </a:solidFill>
                <a:ea typeface="Open Sauce"/>
                <a:cs typeface="Open Sauce"/>
                <a:sym typeface="Open Sauce"/>
              </a:rPr>
              <a:t>dar</a:t>
            </a:r>
            <a:r>
              <a:rPr lang="en-US" sz="3799" dirty="0">
                <a:solidFill>
                  <a:srgbClr val="000000"/>
                </a:solidFill>
                <a:ea typeface="Open Sauce"/>
                <a:cs typeface="Open Sauce"/>
                <a:sym typeface="Open Sauce"/>
              </a:rPr>
              <a:t> una </a:t>
            </a:r>
            <a:r>
              <a:rPr lang="en-US" sz="3799" dirty="0" err="1">
                <a:solidFill>
                  <a:srgbClr val="000000"/>
                </a:solidFill>
                <a:ea typeface="Open Sauce"/>
                <a:cs typeface="Open Sauce"/>
                <a:sym typeface="Open Sauce"/>
              </a:rPr>
              <a:t>respuesta</a:t>
            </a:r>
            <a:r>
              <a:rPr lang="en-US" sz="3799" dirty="0">
                <a:solidFill>
                  <a:srgbClr val="000000"/>
                </a:solidFill>
                <a:ea typeface="Open Sauce"/>
                <a:cs typeface="Open Sauce"/>
                <a:sym typeface="Open Sauce"/>
              </a:rPr>
              <a:t> final.</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7256142" y="387385"/>
            <a:ext cx="5396861" cy="538734"/>
          </a:xfrm>
          <a:prstGeom prst="rect">
            <a:avLst/>
          </a:prstGeom>
        </p:spPr>
        <p:txBody>
          <a:bodyPr lIns="0" tIns="0" rIns="0" bIns="0" rtlCol="0" anchor="t">
            <a:spAutoFit/>
          </a:bodyPr>
          <a:lstStyle/>
          <a:p>
            <a:pPr marL="0" lvl="0" indent="0" algn="ctr">
              <a:lnSpc>
                <a:spcPts val="4218"/>
              </a:lnSpc>
              <a:spcBef>
                <a:spcPct val="0"/>
              </a:spcBef>
            </a:pPr>
            <a:r>
              <a:rPr lang="en-US" sz="3800" dirty="0">
                <a:solidFill>
                  <a:schemeClr val="accent6">
                    <a:lumMod val="75000"/>
                  </a:schemeClr>
                </a:solidFill>
                <a:ea typeface="Open Sauce"/>
                <a:cs typeface="Open Sauce"/>
                <a:sym typeface="Open Sauce"/>
              </a:rPr>
              <a:t>¿Por </a:t>
            </a:r>
            <a:r>
              <a:rPr lang="en-US" sz="3800" dirty="0" err="1">
                <a:solidFill>
                  <a:schemeClr val="accent6">
                    <a:lumMod val="75000"/>
                  </a:schemeClr>
                </a:solidFill>
                <a:ea typeface="Open Sauce"/>
                <a:cs typeface="Open Sauce"/>
                <a:sym typeface="Open Sauce"/>
              </a:rPr>
              <a:t>qué</a:t>
            </a:r>
            <a:r>
              <a:rPr lang="en-US" sz="3800" dirty="0">
                <a:solidFill>
                  <a:schemeClr val="accent6">
                    <a:lumMod val="75000"/>
                  </a:schemeClr>
                </a:solidFill>
                <a:ea typeface="Open Sauce"/>
                <a:cs typeface="Open Sauce"/>
                <a:sym typeface="Open Sauce"/>
              </a:rPr>
              <a:t> es </a:t>
            </a:r>
            <a:r>
              <a:rPr lang="en-US" sz="3800" dirty="0" err="1">
                <a:solidFill>
                  <a:schemeClr val="accent6">
                    <a:lumMod val="75000"/>
                  </a:schemeClr>
                </a:solidFill>
                <a:ea typeface="Open Sauce"/>
                <a:cs typeface="Open Sauce"/>
                <a:sym typeface="Open Sauce"/>
              </a:rPr>
              <a:t>útil</a:t>
            </a:r>
            <a:r>
              <a:rPr lang="en-US" sz="3800" dirty="0">
                <a:solidFill>
                  <a:schemeClr val="accent6">
                    <a:lumMod val="75000"/>
                  </a:schemeClr>
                </a:solidFill>
                <a:ea typeface="Open Sauce"/>
                <a:cs typeface="Open Sauce"/>
                <a:sym typeface="Open Sauce"/>
              </a:rPr>
              <a:t>?</a:t>
            </a:r>
          </a:p>
        </p:txBody>
      </p:sp>
      <p:grpSp>
        <p:nvGrpSpPr>
          <p:cNvPr id="2" name="Grupo 1">
            <a:extLst>
              <a:ext uri="{FF2B5EF4-FFF2-40B4-BE49-F238E27FC236}">
                <a16:creationId xmlns:a16="http://schemas.microsoft.com/office/drawing/2014/main" id="{2AE8E656-74C5-450B-BD29-A9E1B35CD18A}"/>
              </a:ext>
            </a:extLst>
          </p:cNvPr>
          <p:cNvGrpSpPr/>
          <p:nvPr/>
        </p:nvGrpSpPr>
        <p:grpSpPr>
          <a:xfrm>
            <a:off x="2359549" y="2455476"/>
            <a:ext cx="1051596" cy="1051596"/>
            <a:chOff x="2359549" y="2455476"/>
            <a:chExt cx="1051596" cy="1051596"/>
          </a:xfrm>
        </p:grpSpPr>
        <p:grpSp>
          <p:nvGrpSpPr>
            <p:cNvPr id="5" name="Group 5"/>
            <p:cNvGrpSpPr/>
            <p:nvPr/>
          </p:nvGrpSpPr>
          <p:grpSpPr>
            <a:xfrm>
              <a:off x="2359549" y="2455476"/>
              <a:ext cx="1051596" cy="1051596"/>
              <a:chOff x="0" y="0"/>
              <a:chExt cx="1402128" cy="1402128"/>
            </a:xfrm>
          </p:grpSpPr>
          <p:grpSp>
            <p:nvGrpSpPr>
              <p:cNvPr id="6" name="Group 6"/>
              <p:cNvGrpSpPr/>
              <p:nvPr/>
            </p:nvGrpSpPr>
            <p:grpSpPr>
              <a:xfrm>
                <a:off x="0" y="0"/>
                <a:ext cx="1402128" cy="1402128"/>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8" name="TextBox 8"/>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9" name="Group 9"/>
              <p:cNvGrpSpPr/>
              <p:nvPr/>
            </p:nvGrpSpPr>
            <p:grpSpPr>
              <a:xfrm>
                <a:off x="60296" y="60296"/>
                <a:ext cx="1281536" cy="128153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11" name="TextBox 11"/>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sp>
          <p:nvSpPr>
            <p:cNvPr id="19" name="TextBox 19"/>
            <p:cNvSpPr txBox="1"/>
            <p:nvPr/>
          </p:nvSpPr>
          <p:spPr>
            <a:xfrm>
              <a:off x="2563733" y="2746471"/>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dirty="0">
                  <a:solidFill>
                    <a:srgbClr val="322649"/>
                  </a:solidFill>
                  <a:ea typeface="Open Sauce Bold"/>
                  <a:cs typeface="Open Sauce Bold"/>
                  <a:sym typeface="Open Sauce Bold"/>
                </a:rPr>
                <a:t>1</a:t>
              </a:r>
            </a:p>
          </p:txBody>
        </p:sp>
      </p:grpSp>
      <p:grpSp>
        <p:nvGrpSpPr>
          <p:cNvPr id="3" name="Grupo 2">
            <a:extLst>
              <a:ext uri="{FF2B5EF4-FFF2-40B4-BE49-F238E27FC236}">
                <a16:creationId xmlns:a16="http://schemas.microsoft.com/office/drawing/2014/main" id="{9C800894-388F-4BA5-89F1-26A9DD9B0B66}"/>
              </a:ext>
            </a:extLst>
          </p:cNvPr>
          <p:cNvGrpSpPr/>
          <p:nvPr/>
        </p:nvGrpSpPr>
        <p:grpSpPr>
          <a:xfrm>
            <a:off x="2359549" y="5147839"/>
            <a:ext cx="1051596" cy="1051596"/>
            <a:chOff x="2359549" y="5264621"/>
            <a:chExt cx="1051596" cy="1051596"/>
          </a:xfrm>
        </p:grpSpPr>
        <p:grpSp>
          <p:nvGrpSpPr>
            <p:cNvPr id="12" name="Group 12"/>
            <p:cNvGrpSpPr/>
            <p:nvPr/>
          </p:nvGrpSpPr>
          <p:grpSpPr>
            <a:xfrm>
              <a:off x="2359549" y="5264621"/>
              <a:ext cx="1051596" cy="1051596"/>
              <a:chOff x="0" y="0"/>
              <a:chExt cx="1402128" cy="1402128"/>
            </a:xfrm>
          </p:grpSpPr>
          <p:grpSp>
            <p:nvGrpSpPr>
              <p:cNvPr id="13" name="Group 13"/>
              <p:cNvGrpSpPr/>
              <p:nvPr/>
            </p:nvGrpSpPr>
            <p:grpSpPr>
              <a:xfrm>
                <a:off x="0" y="0"/>
                <a:ext cx="1402128" cy="140212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15" name="TextBox 15"/>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16" name="Group 16"/>
              <p:cNvGrpSpPr/>
              <p:nvPr/>
            </p:nvGrpSpPr>
            <p:grpSpPr>
              <a:xfrm>
                <a:off x="60296" y="60296"/>
                <a:ext cx="1281536" cy="1281536"/>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18" name="TextBox 18"/>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sp>
          <p:nvSpPr>
            <p:cNvPr id="20" name="TextBox 20"/>
            <p:cNvSpPr txBox="1"/>
            <p:nvPr/>
          </p:nvSpPr>
          <p:spPr>
            <a:xfrm>
              <a:off x="2559413" y="5580863"/>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dirty="0">
                  <a:solidFill>
                    <a:srgbClr val="322649"/>
                  </a:solidFill>
                  <a:ea typeface="Open Sauce Bold"/>
                  <a:cs typeface="Open Sauce Bold"/>
                  <a:sym typeface="Open Sauce Bold"/>
                </a:rPr>
                <a:t>2</a:t>
              </a:r>
            </a:p>
          </p:txBody>
        </p:sp>
      </p:grpSp>
      <p:grpSp>
        <p:nvGrpSpPr>
          <p:cNvPr id="32" name="Grupo 31">
            <a:extLst>
              <a:ext uri="{FF2B5EF4-FFF2-40B4-BE49-F238E27FC236}">
                <a16:creationId xmlns:a16="http://schemas.microsoft.com/office/drawing/2014/main" id="{95AFBEA6-4B10-4F62-A334-BEC8326E796D}"/>
              </a:ext>
            </a:extLst>
          </p:cNvPr>
          <p:cNvGrpSpPr/>
          <p:nvPr/>
        </p:nvGrpSpPr>
        <p:grpSpPr>
          <a:xfrm>
            <a:off x="2359549" y="7835009"/>
            <a:ext cx="1051596" cy="1051596"/>
            <a:chOff x="2359549" y="7835009"/>
            <a:chExt cx="1051596" cy="1051596"/>
          </a:xfrm>
        </p:grpSpPr>
        <p:grpSp>
          <p:nvGrpSpPr>
            <p:cNvPr id="21" name="Group 21"/>
            <p:cNvGrpSpPr/>
            <p:nvPr/>
          </p:nvGrpSpPr>
          <p:grpSpPr>
            <a:xfrm>
              <a:off x="2359549" y="7835009"/>
              <a:ext cx="1051596" cy="1051596"/>
              <a:chOff x="0" y="0"/>
              <a:chExt cx="1402128" cy="1402128"/>
            </a:xfrm>
          </p:grpSpPr>
          <p:grpSp>
            <p:nvGrpSpPr>
              <p:cNvPr id="22" name="Group 22"/>
              <p:cNvGrpSpPr/>
              <p:nvPr/>
            </p:nvGrpSpPr>
            <p:grpSpPr>
              <a:xfrm>
                <a:off x="0" y="0"/>
                <a:ext cx="1402128" cy="140212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FFFFFF"/>
                  </a:solidFill>
                  <a:prstDash val="solid"/>
                  <a:miter/>
                </a:ln>
              </p:spPr>
            </p:sp>
            <p:sp>
              <p:nvSpPr>
                <p:cNvPr id="24" name="TextBox 24"/>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nvGrpSpPr>
              <p:cNvPr id="25" name="Group 25"/>
              <p:cNvGrpSpPr/>
              <p:nvPr/>
            </p:nvGrpSpPr>
            <p:grpSpPr>
              <a:xfrm>
                <a:off x="60296" y="60296"/>
                <a:ext cx="1281536" cy="1281536"/>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13652">
                        <a:alpha val="60000"/>
                      </a:srgbClr>
                    </a:gs>
                    <a:gs pos="50000">
                      <a:srgbClr val="005B89">
                        <a:alpha val="60000"/>
                      </a:srgbClr>
                    </a:gs>
                    <a:gs pos="100000">
                      <a:srgbClr val="0295E2">
                        <a:alpha val="60000"/>
                      </a:srgbClr>
                    </a:gs>
                  </a:gsLst>
                  <a:lin ang="5400000"/>
                </a:gradFill>
                <a:ln cap="sq">
                  <a:noFill/>
                  <a:prstDash val="solid"/>
                  <a:miter/>
                </a:ln>
              </p:spPr>
            </p:sp>
            <p:sp>
              <p:nvSpPr>
                <p:cNvPr id="27" name="TextBox 27"/>
                <p:cNvSpPr txBox="1"/>
                <p:nvPr/>
              </p:nvSpPr>
              <p:spPr>
                <a:xfrm>
                  <a:off x="76200" y="76200"/>
                  <a:ext cx="660400" cy="660400"/>
                </a:xfrm>
                <a:prstGeom prst="rect">
                  <a:avLst/>
                </a:prstGeom>
              </p:spPr>
              <p:txBody>
                <a:bodyPr lIns="50800" tIns="50800" rIns="50800" bIns="50800" rtlCol="0" anchor="ctr"/>
                <a:lstStyle/>
                <a:p>
                  <a:pPr algn="ctr">
                    <a:lnSpc>
                      <a:spcPts val="2005"/>
                    </a:lnSpc>
                  </a:pPr>
                  <a:endParaRPr/>
                </a:p>
              </p:txBody>
            </p:sp>
          </p:grpSp>
        </p:grpSp>
        <p:sp>
          <p:nvSpPr>
            <p:cNvPr id="28" name="TextBox 28"/>
            <p:cNvSpPr txBox="1"/>
            <p:nvPr/>
          </p:nvSpPr>
          <p:spPr>
            <a:xfrm>
              <a:off x="2559413" y="8116916"/>
              <a:ext cx="643228" cy="592556"/>
            </a:xfrm>
            <a:prstGeom prst="rect">
              <a:avLst/>
            </a:prstGeom>
          </p:spPr>
          <p:txBody>
            <a:bodyPr lIns="0" tIns="0" rIns="0" bIns="0" rtlCol="0" anchor="t">
              <a:spAutoFit/>
            </a:bodyPr>
            <a:lstStyle/>
            <a:p>
              <a:pPr marL="0" lvl="0" indent="0" algn="ctr">
                <a:lnSpc>
                  <a:spcPts val="4494"/>
                </a:lnSpc>
                <a:spcBef>
                  <a:spcPct val="0"/>
                </a:spcBef>
              </a:pPr>
              <a:r>
                <a:rPr lang="en-US" sz="4633" b="1" u="none" strike="noStrike" dirty="0">
                  <a:solidFill>
                    <a:srgbClr val="322649"/>
                  </a:solidFill>
                  <a:ea typeface="Open Sauce Bold"/>
                  <a:cs typeface="Open Sauce Bold"/>
                  <a:sym typeface="Open Sauce Bold"/>
                </a:rPr>
                <a:t>3</a:t>
              </a:r>
            </a:p>
          </p:txBody>
        </p:sp>
      </p:grpSp>
      <p:sp>
        <p:nvSpPr>
          <p:cNvPr id="29" name="TextBox 29"/>
          <p:cNvSpPr txBox="1"/>
          <p:nvPr/>
        </p:nvSpPr>
        <p:spPr>
          <a:xfrm>
            <a:off x="3657600" y="2247900"/>
            <a:ext cx="12395951" cy="1466748"/>
          </a:xfrm>
          <a:prstGeom prst="rect">
            <a:avLst/>
          </a:prstGeom>
        </p:spPr>
        <p:txBody>
          <a:bodyPr lIns="0" tIns="0" rIns="0" bIns="0" rtlCol="0" anchor="t">
            <a:spAutoFit/>
          </a:bodyPr>
          <a:lstStyle/>
          <a:p>
            <a:pPr algn="just">
              <a:lnSpc>
                <a:spcPts val="3860"/>
              </a:lnSpc>
            </a:pPr>
            <a:r>
              <a:rPr lang="en-US" sz="2800" b="1" dirty="0">
                <a:solidFill>
                  <a:srgbClr val="2D28A9"/>
                </a:solidFill>
                <a:ea typeface="Open Sauce Bold"/>
                <a:cs typeface="Open Sauce Bold"/>
                <a:sym typeface="Open Sauce Bold"/>
              </a:rPr>
              <a:t>Reduce </a:t>
            </a:r>
            <a:r>
              <a:rPr lang="en-US" sz="2800" b="1" dirty="0" err="1">
                <a:solidFill>
                  <a:srgbClr val="2D28A9"/>
                </a:solidFill>
                <a:ea typeface="Open Sauce Bold"/>
                <a:cs typeface="Open Sauce Bold"/>
                <a:sym typeface="Open Sauce Bold"/>
              </a:rPr>
              <a:t>errores</a:t>
            </a:r>
            <a:r>
              <a:rPr lang="en-US" sz="2800" dirty="0">
                <a:solidFill>
                  <a:srgbClr val="2D28A9"/>
                </a:solidFill>
                <a:ea typeface="Open Sauce"/>
                <a:cs typeface="Open Sauce"/>
                <a:sym typeface="Open Sauce"/>
              </a:rPr>
              <a:t>:</a:t>
            </a:r>
            <a:r>
              <a:rPr lang="en-US" sz="2800" dirty="0">
                <a:solidFill>
                  <a:srgbClr val="000000"/>
                </a:solidFill>
                <a:ea typeface="Open Sauce"/>
                <a:cs typeface="Open Sauce"/>
                <a:sym typeface="Open Sauce"/>
              </a:rPr>
              <a:t> Al </a:t>
            </a:r>
            <a:r>
              <a:rPr lang="en-US" sz="2800" dirty="0" err="1">
                <a:solidFill>
                  <a:srgbClr val="000000"/>
                </a:solidFill>
                <a:ea typeface="Open Sauce"/>
                <a:cs typeface="Open Sauce"/>
                <a:sym typeface="Open Sauce"/>
              </a:rPr>
              <a:t>desglosar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el</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problema</a:t>
            </a:r>
            <a:r>
              <a:rPr lang="en-US" sz="2800" dirty="0">
                <a:solidFill>
                  <a:srgbClr val="000000"/>
                </a:solidFill>
                <a:ea typeface="Open Sauce"/>
                <a:cs typeface="Open Sauce"/>
                <a:sym typeface="Open Sauce"/>
              </a:rPr>
              <a:t>, la IA </a:t>
            </a:r>
            <a:r>
              <a:rPr lang="en-US" sz="2800" dirty="0" err="1">
                <a:solidFill>
                  <a:srgbClr val="000000"/>
                </a:solidFill>
                <a:ea typeface="Open Sauce"/>
                <a:cs typeface="Open Sauce"/>
                <a:sym typeface="Open Sauce"/>
              </a:rPr>
              <a:t>tiene</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menos</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probabilidades</a:t>
            </a:r>
            <a:r>
              <a:rPr lang="en-US" sz="2800" dirty="0">
                <a:solidFill>
                  <a:srgbClr val="000000"/>
                </a:solidFill>
                <a:ea typeface="Open Sauce"/>
                <a:cs typeface="Open Sauce"/>
                <a:sym typeface="Open Sauce"/>
              </a:rPr>
              <a:t> de </a:t>
            </a:r>
            <a:r>
              <a:rPr lang="en-US" sz="2800" dirty="0" err="1">
                <a:solidFill>
                  <a:srgbClr val="000000"/>
                </a:solidFill>
                <a:ea typeface="Open Sauce"/>
                <a:cs typeface="Open Sauce"/>
                <a:sym typeface="Open Sauce"/>
              </a:rPr>
              <a:t>cometer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errores</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en</a:t>
            </a:r>
            <a:r>
              <a:rPr lang="en-US" sz="2800" dirty="0">
                <a:solidFill>
                  <a:srgbClr val="000000"/>
                </a:solidFill>
                <a:ea typeface="Open Sauce"/>
                <a:cs typeface="Open Sauce"/>
                <a:sym typeface="Open Sauce"/>
              </a:rPr>
              <a:t> un solo paso </a:t>
            </a:r>
            <a:r>
              <a:rPr lang="en-US" sz="2800" dirty="0" err="1">
                <a:solidFill>
                  <a:srgbClr val="000000"/>
                </a:solidFill>
                <a:ea typeface="Open Sauce"/>
                <a:cs typeface="Open Sauce"/>
                <a:sym typeface="Open Sauce"/>
              </a:rPr>
              <a:t>grande</a:t>
            </a:r>
            <a:r>
              <a:rPr lang="en-US" sz="2800" dirty="0">
                <a:solidFill>
                  <a:srgbClr val="000000"/>
                </a:solidFill>
                <a:ea typeface="Open Sauce"/>
                <a:cs typeface="Open Sauce"/>
                <a:sym typeface="Open Sauce"/>
              </a:rPr>
              <a:t>. Si se </a:t>
            </a:r>
            <a:r>
              <a:rPr lang="en-US" sz="2800" dirty="0" err="1">
                <a:solidFill>
                  <a:srgbClr val="000000"/>
                </a:solidFill>
                <a:ea typeface="Open Sauce"/>
                <a:cs typeface="Open Sauce"/>
                <a:sym typeface="Open Sauce"/>
              </a:rPr>
              <a:t>equivoca</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en</a:t>
            </a:r>
            <a:r>
              <a:rPr lang="en-US" sz="2800" dirty="0">
                <a:solidFill>
                  <a:srgbClr val="000000"/>
                </a:solidFill>
                <a:ea typeface="Open Sauce"/>
                <a:cs typeface="Open Sauce"/>
                <a:sym typeface="Open Sauce"/>
              </a:rPr>
              <a:t> un paso, a menudo </a:t>
            </a:r>
            <a:r>
              <a:rPr lang="en-US" sz="2800" dirty="0" err="1">
                <a:solidFill>
                  <a:srgbClr val="000000"/>
                </a:solidFill>
                <a:ea typeface="Open Sauce"/>
                <a:cs typeface="Open Sauce"/>
                <a:sym typeface="Open Sauce"/>
              </a:rPr>
              <a:t>puede</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corregirlo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en</a:t>
            </a:r>
            <a:r>
              <a:rPr lang="en-US" sz="2800" dirty="0">
                <a:solidFill>
                  <a:srgbClr val="000000"/>
                </a:solidFill>
                <a:ea typeface="Open Sauce"/>
                <a:cs typeface="Open Sauce"/>
                <a:sym typeface="Open Sauce"/>
              </a:rPr>
              <a:t> los </a:t>
            </a:r>
            <a:r>
              <a:rPr lang="en-US" sz="2800" dirty="0" err="1">
                <a:solidFill>
                  <a:srgbClr val="000000"/>
                </a:solidFill>
                <a:ea typeface="Open Sauce"/>
                <a:cs typeface="Open Sauce"/>
                <a:sym typeface="Open Sauce"/>
              </a:rPr>
              <a:t>siguientes</a:t>
            </a:r>
            <a:r>
              <a:rPr lang="en-US" sz="2800" dirty="0">
                <a:solidFill>
                  <a:srgbClr val="000000"/>
                </a:solidFill>
                <a:ea typeface="Open Sauce"/>
                <a:cs typeface="Open Sauce"/>
                <a:sym typeface="Open Sauce"/>
              </a:rPr>
              <a:t>.</a:t>
            </a:r>
          </a:p>
        </p:txBody>
      </p:sp>
      <p:sp>
        <p:nvSpPr>
          <p:cNvPr id="30" name="TextBox 30"/>
          <p:cNvSpPr txBox="1"/>
          <p:nvPr/>
        </p:nvSpPr>
        <p:spPr>
          <a:xfrm>
            <a:off x="3762525" y="4896928"/>
            <a:ext cx="12165926" cy="1466748"/>
          </a:xfrm>
          <a:prstGeom prst="rect">
            <a:avLst/>
          </a:prstGeom>
        </p:spPr>
        <p:txBody>
          <a:bodyPr lIns="0" tIns="0" rIns="0" bIns="0" rtlCol="0" anchor="t">
            <a:spAutoFit/>
          </a:bodyPr>
          <a:lstStyle/>
          <a:p>
            <a:pPr algn="just">
              <a:lnSpc>
                <a:spcPts val="3861"/>
              </a:lnSpc>
            </a:pPr>
            <a:r>
              <a:rPr lang="en-US" sz="2800" b="1" dirty="0" err="1">
                <a:solidFill>
                  <a:srgbClr val="2D28A9"/>
                </a:solidFill>
                <a:ea typeface="Open Sauce Bold"/>
                <a:cs typeface="Open Sauce Bold"/>
                <a:sym typeface="Open Sauce Bold"/>
              </a:rPr>
              <a:t>Mejora</a:t>
            </a:r>
            <a:r>
              <a:rPr lang="en-US" sz="2800" b="1" dirty="0">
                <a:solidFill>
                  <a:srgbClr val="2D28A9"/>
                </a:solidFill>
                <a:ea typeface="Open Sauce Bold"/>
                <a:cs typeface="Open Sauce Bold"/>
                <a:sym typeface="Open Sauce Bold"/>
              </a:rPr>
              <a:t> la </a:t>
            </a:r>
            <a:r>
              <a:rPr lang="en-US" sz="2800" b="1" dirty="0" err="1">
                <a:solidFill>
                  <a:srgbClr val="2D28A9"/>
                </a:solidFill>
                <a:ea typeface="Open Sauce Bold"/>
                <a:cs typeface="Open Sauce Bold"/>
                <a:sym typeface="Open Sauce Bold"/>
              </a:rPr>
              <a:t>interpretabilidad</a:t>
            </a:r>
            <a:r>
              <a:rPr lang="en-US" sz="2800" b="1" dirty="0">
                <a:solidFill>
                  <a:srgbClr val="2D28A9"/>
                </a:solidFill>
                <a:ea typeface="Open Sauce Bold"/>
                <a:cs typeface="Open Sauce Bold"/>
                <a:sym typeface="Open Sauce Bold"/>
              </a:rPr>
              <a:t>:</a:t>
            </a:r>
            <a:r>
              <a:rPr lang="en-US" sz="2800" dirty="0">
                <a:solidFill>
                  <a:srgbClr val="000000"/>
                </a:solidFill>
                <a:ea typeface="Open Sauce"/>
                <a:cs typeface="Open Sauce"/>
                <a:sym typeface="Open Sauce"/>
              </a:rPr>
              <a:t> Como </a:t>
            </a:r>
            <a:r>
              <a:rPr lang="en-US" sz="2800" dirty="0" err="1">
                <a:solidFill>
                  <a:srgbClr val="000000"/>
                </a:solidFill>
                <a:ea typeface="Open Sauce"/>
                <a:cs typeface="Open Sauce"/>
                <a:sym typeface="Open Sauce"/>
              </a:rPr>
              <a:t>usuario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puedes</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ver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cómo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el</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modelo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llegó</a:t>
            </a:r>
            <a:r>
              <a:rPr lang="en-US" sz="2800" dirty="0">
                <a:solidFill>
                  <a:srgbClr val="000000"/>
                </a:solidFill>
                <a:ea typeface="Open Sauce"/>
                <a:cs typeface="Open Sauce"/>
                <a:sym typeface="Open Sauce"/>
              </a:rPr>
              <a:t> a </a:t>
            </a:r>
            <a:r>
              <a:rPr lang="en-US" sz="2800" dirty="0" err="1">
                <a:solidFill>
                  <a:srgbClr val="000000"/>
                </a:solidFill>
                <a:ea typeface="Open Sauce"/>
                <a:cs typeface="Open Sauce"/>
                <a:sym typeface="Open Sauce"/>
              </a:rPr>
              <a:t>su</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conclusión</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Esto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te</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ayuda</a:t>
            </a:r>
            <a:r>
              <a:rPr lang="en-US" sz="2800" dirty="0">
                <a:solidFill>
                  <a:srgbClr val="000000"/>
                </a:solidFill>
                <a:ea typeface="Open Sauce"/>
                <a:cs typeface="Open Sauce"/>
                <a:sym typeface="Open Sauce"/>
              </a:rPr>
              <a:t> a </a:t>
            </a:r>
            <a:r>
              <a:rPr lang="en-US" sz="2800" dirty="0" err="1">
                <a:solidFill>
                  <a:srgbClr val="000000"/>
                </a:solidFill>
                <a:ea typeface="Open Sauce"/>
                <a:cs typeface="Open Sauce"/>
                <a:sym typeface="Open Sauce"/>
              </a:rPr>
              <a:t>entender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su</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lógica</a:t>
            </a:r>
            <a:r>
              <a:rPr lang="en-US" sz="2800" dirty="0">
                <a:solidFill>
                  <a:srgbClr val="000000"/>
                </a:solidFill>
                <a:ea typeface="Open Sauce"/>
                <a:cs typeface="Open Sauce"/>
                <a:sym typeface="Open Sauce"/>
              </a:rPr>
              <a:t> y a </a:t>
            </a:r>
            <a:r>
              <a:rPr lang="en-US" sz="2800" dirty="0" err="1">
                <a:solidFill>
                  <a:srgbClr val="000000"/>
                </a:solidFill>
                <a:ea typeface="Open Sauce"/>
                <a:cs typeface="Open Sauce"/>
                <a:sym typeface="Open Sauce"/>
              </a:rPr>
              <a:t>depurar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tus</a:t>
            </a:r>
            <a:r>
              <a:rPr lang="en-US" sz="2800" dirty="0">
                <a:solidFill>
                  <a:srgbClr val="000000"/>
                </a:solidFill>
                <a:ea typeface="Open Sauce"/>
                <a:cs typeface="Open Sauce"/>
                <a:sym typeface="Open Sauce"/>
              </a:rPr>
              <a:t> prompts </a:t>
            </a:r>
            <a:r>
              <a:rPr lang="en-US" sz="2800" dirty="0" err="1">
                <a:solidFill>
                  <a:srgbClr val="000000"/>
                </a:solidFill>
                <a:ea typeface="Open Sauce"/>
                <a:cs typeface="Open Sauce"/>
                <a:sym typeface="Open Sauce"/>
              </a:rPr>
              <a:t>si</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el</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razonamiento</a:t>
            </a:r>
            <a:r>
              <a:rPr lang="en-US" sz="2800" dirty="0">
                <a:solidFill>
                  <a:srgbClr val="000000"/>
                </a:solidFill>
                <a:ea typeface="Open Sauce"/>
                <a:cs typeface="Open Sauce"/>
                <a:sym typeface="Open Sauce"/>
              </a:rPr>
              <a:t> es </a:t>
            </a:r>
            <a:r>
              <a:rPr lang="en-US" sz="2800" dirty="0" err="1">
                <a:solidFill>
                  <a:srgbClr val="000000"/>
                </a:solidFill>
                <a:ea typeface="Open Sauce"/>
                <a:cs typeface="Open Sauce"/>
                <a:sym typeface="Open Sauce"/>
              </a:rPr>
              <a:t>defectuoso</a:t>
            </a:r>
            <a:r>
              <a:rPr lang="en-US" sz="2800" dirty="0">
                <a:solidFill>
                  <a:srgbClr val="000000"/>
                </a:solidFill>
                <a:ea typeface="Open Sauce"/>
                <a:cs typeface="Open Sauce"/>
                <a:sym typeface="Open Sauce"/>
              </a:rPr>
              <a:t>.</a:t>
            </a:r>
          </a:p>
        </p:txBody>
      </p:sp>
      <p:sp>
        <p:nvSpPr>
          <p:cNvPr id="31" name="TextBox 31"/>
          <p:cNvSpPr txBox="1"/>
          <p:nvPr/>
        </p:nvSpPr>
        <p:spPr>
          <a:xfrm>
            <a:off x="3616822" y="7668767"/>
            <a:ext cx="12420714" cy="1014893"/>
          </a:xfrm>
          <a:prstGeom prst="rect">
            <a:avLst/>
          </a:prstGeom>
        </p:spPr>
        <p:txBody>
          <a:bodyPr lIns="0" tIns="0" rIns="0" bIns="0" rtlCol="0" anchor="t">
            <a:spAutoFit/>
          </a:bodyPr>
          <a:lstStyle/>
          <a:p>
            <a:pPr algn="just">
              <a:lnSpc>
                <a:spcPts val="4088"/>
              </a:lnSpc>
            </a:pPr>
            <a:r>
              <a:rPr lang="en-US" sz="2800" b="1" dirty="0" err="1">
                <a:solidFill>
                  <a:srgbClr val="2D28A9"/>
                </a:solidFill>
                <a:ea typeface="Open Sauce Bold"/>
                <a:cs typeface="Open Sauce Bold"/>
                <a:sym typeface="Open Sauce Bold"/>
              </a:rPr>
              <a:t>Aumenta</a:t>
            </a:r>
            <a:r>
              <a:rPr lang="en-US" sz="2800" b="1" dirty="0">
                <a:solidFill>
                  <a:srgbClr val="2D28A9"/>
                </a:solidFill>
                <a:ea typeface="Open Sauce Bold"/>
                <a:cs typeface="Open Sauce Bold"/>
                <a:sym typeface="Open Sauce Bold"/>
              </a:rPr>
              <a:t> la </a:t>
            </a:r>
            <a:r>
              <a:rPr lang="en-US" sz="2800" b="1" dirty="0" err="1">
                <a:solidFill>
                  <a:srgbClr val="2D28A9"/>
                </a:solidFill>
                <a:ea typeface="Open Sauce Bold"/>
                <a:cs typeface="Open Sauce Bold"/>
                <a:sym typeface="Open Sauce Bold"/>
              </a:rPr>
              <a:t>capacidad</a:t>
            </a:r>
            <a:r>
              <a:rPr lang="en-US" sz="2800" b="1" dirty="0">
                <a:solidFill>
                  <a:srgbClr val="2D28A9"/>
                </a:solidFill>
                <a:ea typeface="Open Sauce Bold"/>
                <a:cs typeface="Open Sauce Bold"/>
                <a:sym typeface="Open Sauce Bold"/>
              </a:rPr>
              <a:t> de </a:t>
            </a:r>
            <a:r>
              <a:rPr lang="en-US" sz="2800" b="1" dirty="0" err="1">
                <a:solidFill>
                  <a:srgbClr val="2D28A9"/>
                </a:solidFill>
                <a:ea typeface="Open Sauce Bold"/>
                <a:cs typeface="Open Sauce Bold"/>
                <a:sym typeface="Open Sauce Bold"/>
              </a:rPr>
              <a:t>resolución</a:t>
            </a:r>
            <a:r>
              <a:rPr lang="en-US" sz="2800" dirty="0">
                <a:solidFill>
                  <a:srgbClr val="000000"/>
                </a:solidFill>
                <a:ea typeface="Open Sauce"/>
                <a:cs typeface="Open Sauce"/>
                <a:sym typeface="Open Sauce"/>
              </a:rPr>
              <a:t>: Le </a:t>
            </a:r>
            <a:r>
              <a:rPr lang="en-US" sz="2800" dirty="0" err="1">
                <a:solidFill>
                  <a:srgbClr val="000000"/>
                </a:solidFill>
                <a:ea typeface="Open Sauce"/>
                <a:cs typeface="Open Sauce"/>
                <a:sym typeface="Open Sauce"/>
              </a:rPr>
              <a:t>permite</a:t>
            </a:r>
            <a:r>
              <a:rPr lang="en-US" sz="2800" dirty="0">
                <a:solidFill>
                  <a:srgbClr val="000000"/>
                </a:solidFill>
                <a:ea typeface="Open Sauce"/>
                <a:cs typeface="Open Sauce"/>
                <a:sym typeface="Open Sauce"/>
              </a:rPr>
              <a:t> a la IA </a:t>
            </a:r>
            <a:r>
              <a:rPr lang="en-US" sz="2800" dirty="0" err="1">
                <a:solidFill>
                  <a:srgbClr val="000000"/>
                </a:solidFill>
                <a:ea typeface="Open Sauce"/>
                <a:cs typeface="Open Sauce"/>
                <a:sym typeface="Open Sauce"/>
              </a:rPr>
              <a:t>abordar</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problemas</a:t>
            </a:r>
            <a:r>
              <a:rPr lang="en-US" sz="2800" dirty="0">
                <a:solidFill>
                  <a:srgbClr val="000000"/>
                </a:solidFill>
                <a:ea typeface="Open Sauce"/>
                <a:cs typeface="Open Sauce"/>
                <a:sym typeface="Open Sauce"/>
              </a:rPr>
              <a:t> que de </a:t>
            </a:r>
            <a:r>
              <a:rPr lang="en-US" sz="2800" dirty="0" err="1">
                <a:solidFill>
                  <a:srgbClr val="000000"/>
                </a:solidFill>
                <a:ea typeface="Open Sauce"/>
                <a:cs typeface="Open Sauce"/>
                <a:sym typeface="Open Sauce"/>
              </a:rPr>
              <a:t>otra</a:t>
            </a:r>
            <a:r>
              <a:rPr lang="en-US" sz="2800" dirty="0">
                <a:solidFill>
                  <a:srgbClr val="000000"/>
                </a:solidFill>
                <a:ea typeface="Open Sauce"/>
                <a:cs typeface="Open Sauce"/>
                <a:sym typeface="Open Sauce"/>
              </a:rPr>
              <a:t> forma </a:t>
            </a:r>
            <a:r>
              <a:rPr lang="en-US" sz="2800" dirty="0" err="1">
                <a:solidFill>
                  <a:srgbClr val="000000"/>
                </a:solidFill>
                <a:ea typeface="Open Sauce"/>
                <a:cs typeface="Open Sauce"/>
                <a:sym typeface="Open Sauce"/>
              </a:rPr>
              <a:t>serían</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demasiado</a:t>
            </a:r>
            <a:r>
              <a:rPr lang="en-US" sz="2800" dirty="0">
                <a:solidFill>
                  <a:srgbClr val="000000"/>
                </a:solidFill>
                <a:ea typeface="Open Sauce"/>
                <a:cs typeface="Open Sauce"/>
                <a:sym typeface="Open Sauce"/>
              </a:rPr>
              <a:t> </a:t>
            </a:r>
            <a:r>
              <a:rPr lang="en-US" sz="2800" dirty="0" err="1">
                <a:solidFill>
                  <a:srgbClr val="000000"/>
                </a:solidFill>
                <a:ea typeface="Open Sauce"/>
                <a:cs typeface="Open Sauce"/>
                <a:sym typeface="Open Sauce"/>
              </a:rPr>
              <a:t>complejos</a:t>
            </a:r>
            <a:r>
              <a:rPr lang="en-US" sz="2800" dirty="0">
                <a:solidFill>
                  <a:srgbClr val="000000"/>
                </a:solidFill>
                <a:ea typeface="Open Sauce"/>
                <a:cs typeface="Open Sauce"/>
                <a:sym typeface="Open Sauce"/>
              </a:rPr>
              <a:t> para resolver </a:t>
            </a:r>
            <a:r>
              <a:rPr lang="en-US" sz="2800" dirty="0" err="1">
                <a:solidFill>
                  <a:srgbClr val="000000"/>
                </a:solidFill>
                <a:ea typeface="Open Sauce"/>
                <a:cs typeface="Open Sauce"/>
                <a:sym typeface="Open Sauce"/>
              </a:rPr>
              <a:t>en</a:t>
            </a:r>
            <a:r>
              <a:rPr lang="en-US" sz="2800" dirty="0">
                <a:solidFill>
                  <a:srgbClr val="000000"/>
                </a:solidFill>
                <a:ea typeface="Open Sauce"/>
                <a:cs typeface="Open Sauce"/>
                <a:sym typeface="Open Sauce"/>
              </a:rPr>
              <a:t> una sola </a:t>
            </a:r>
            <a:r>
              <a:rPr lang="en-US" sz="2800" dirty="0" err="1">
                <a:solidFill>
                  <a:srgbClr val="000000"/>
                </a:solidFill>
                <a:ea typeface="Open Sauce"/>
                <a:cs typeface="Open Sauce"/>
                <a:sym typeface="Open Sauce"/>
              </a:rPr>
              <a:t>acción</a:t>
            </a:r>
            <a:endParaRPr lang="en-US" sz="2800" dirty="0">
              <a:solidFill>
                <a:srgbClr val="000000"/>
              </a:solidFill>
              <a:ea typeface="Open Sauce"/>
              <a:cs typeface="Open Sauce"/>
              <a:sym typeface="Open Sauce"/>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257800" y="350369"/>
            <a:ext cx="9186832" cy="538734"/>
          </a:xfrm>
          <a:prstGeom prst="rect">
            <a:avLst/>
          </a:prstGeom>
        </p:spPr>
        <p:txBody>
          <a:bodyPr lIns="0" tIns="0" rIns="0" bIns="0" rtlCol="0" anchor="t">
            <a:spAutoFit/>
          </a:bodyPr>
          <a:lstStyle/>
          <a:p>
            <a:pPr marL="0" lvl="0" indent="0" algn="ctr">
              <a:lnSpc>
                <a:spcPts val="4218"/>
              </a:lnSpc>
              <a:spcBef>
                <a:spcPct val="0"/>
              </a:spcBef>
            </a:pPr>
            <a:r>
              <a:rPr lang="en-US" sz="3800" dirty="0" err="1">
                <a:solidFill>
                  <a:schemeClr val="accent6">
                    <a:lumMod val="75000"/>
                  </a:schemeClr>
                </a:solidFill>
                <a:ea typeface="Open Sauce"/>
                <a:cs typeface="Open Sauce"/>
                <a:sym typeface="Open Sauce"/>
              </a:rPr>
              <a:t>Tipos</a:t>
            </a:r>
            <a:r>
              <a:rPr lang="en-US" sz="3800" dirty="0">
                <a:solidFill>
                  <a:schemeClr val="accent6">
                    <a:lumMod val="75000"/>
                  </a:schemeClr>
                </a:solidFill>
                <a:ea typeface="Open Sauce"/>
                <a:cs typeface="Open Sauce"/>
                <a:sym typeface="Open Sauce"/>
              </a:rPr>
              <a:t> de </a:t>
            </a:r>
            <a:r>
              <a:rPr lang="en-US" sz="3800" dirty="0" err="1">
                <a:solidFill>
                  <a:schemeClr val="accent6">
                    <a:lumMod val="75000"/>
                  </a:schemeClr>
                </a:solidFill>
                <a:ea typeface="Open Sauce"/>
                <a:cs typeface="Open Sauce"/>
                <a:sym typeface="Open Sauce"/>
              </a:rPr>
              <a:t>Cadenas</a:t>
            </a:r>
            <a:r>
              <a:rPr lang="en-US" sz="3800" dirty="0">
                <a:solidFill>
                  <a:schemeClr val="accent6">
                    <a:lumMod val="75000"/>
                  </a:schemeClr>
                </a:solidFill>
                <a:ea typeface="Open Sauce"/>
                <a:cs typeface="Open Sauce"/>
                <a:sym typeface="Open Sauce"/>
              </a:rPr>
              <a:t> de </a:t>
            </a:r>
            <a:r>
              <a:rPr lang="en-US" sz="3800" dirty="0" err="1">
                <a:solidFill>
                  <a:schemeClr val="accent6">
                    <a:lumMod val="75000"/>
                  </a:schemeClr>
                </a:solidFill>
                <a:ea typeface="Open Sauce"/>
                <a:cs typeface="Open Sauce"/>
                <a:sym typeface="Open Sauce"/>
              </a:rPr>
              <a:t>Pensamiento</a:t>
            </a:r>
            <a:endParaRPr lang="en-US" sz="3800" dirty="0">
              <a:solidFill>
                <a:schemeClr val="accent6">
                  <a:lumMod val="75000"/>
                </a:schemeClr>
              </a:solidFill>
              <a:ea typeface="Open Sauce"/>
              <a:cs typeface="Open Sauce"/>
              <a:sym typeface="Open Sauce"/>
            </a:endParaRPr>
          </a:p>
        </p:txBody>
      </p:sp>
      <p:sp>
        <p:nvSpPr>
          <p:cNvPr id="5" name="Freeform 5"/>
          <p:cNvSpPr/>
          <p:nvPr/>
        </p:nvSpPr>
        <p:spPr>
          <a:xfrm>
            <a:off x="2656229" y="2648774"/>
            <a:ext cx="444450" cy="462367"/>
          </a:xfrm>
          <a:custGeom>
            <a:avLst/>
            <a:gdLst/>
            <a:ahLst/>
            <a:cxnLst/>
            <a:rect l="l" t="t" r="r" b="b"/>
            <a:pathLst>
              <a:path w="444450" h="462367">
                <a:moveTo>
                  <a:pt x="0" y="0"/>
                </a:moveTo>
                <a:lnTo>
                  <a:pt x="444450" y="0"/>
                </a:lnTo>
                <a:lnTo>
                  <a:pt x="444450" y="462367"/>
                </a:lnTo>
                <a:lnTo>
                  <a:pt x="0" y="4623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3100679" y="2702206"/>
            <a:ext cx="3713184"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t>
            </a:r>
            <a:r>
              <a:rPr lang="en-US" sz="3399" dirty="0" err="1">
                <a:solidFill>
                  <a:srgbClr val="000000"/>
                </a:solidFill>
                <a:ea typeface="Open Sauce"/>
                <a:cs typeface="Open Sauce"/>
                <a:sym typeface="Open Sauce"/>
              </a:rPr>
              <a:t>Explicita</a:t>
            </a:r>
            <a:endParaRPr lang="en-US" sz="3399" dirty="0">
              <a:solidFill>
                <a:srgbClr val="000000"/>
              </a:solidFill>
              <a:ea typeface="Open Sauce"/>
              <a:cs typeface="Open Sauce"/>
              <a:sym typeface="Open Sauce"/>
            </a:endParaRPr>
          </a:p>
        </p:txBody>
      </p:sp>
      <p:sp>
        <p:nvSpPr>
          <p:cNvPr id="7" name="TextBox 7"/>
          <p:cNvSpPr txBox="1"/>
          <p:nvPr/>
        </p:nvSpPr>
        <p:spPr>
          <a:xfrm>
            <a:off x="3100679" y="4374670"/>
            <a:ext cx="3849288"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t>
            </a:r>
            <a:r>
              <a:rPr lang="en-US" sz="3399" dirty="0" err="1">
                <a:solidFill>
                  <a:srgbClr val="000000"/>
                </a:solidFill>
                <a:ea typeface="Open Sauce"/>
                <a:cs typeface="Open Sauce"/>
                <a:sym typeface="Open Sauce"/>
              </a:rPr>
              <a:t>Implicita</a:t>
            </a:r>
            <a:endParaRPr lang="en-US" sz="3399" dirty="0">
              <a:solidFill>
                <a:srgbClr val="000000"/>
              </a:solidFill>
              <a:ea typeface="Open Sauce"/>
              <a:cs typeface="Open Sauce"/>
              <a:sym typeface="Open Sauce"/>
            </a:endParaRPr>
          </a:p>
        </p:txBody>
      </p:sp>
      <p:sp>
        <p:nvSpPr>
          <p:cNvPr id="8" name="TextBox 8"/>
          <p:cNvSpPr txBox="1"/>
          <p:nvPr/>
        </p:nvSpPr>
        <p:spPr>
          <a:xfrm>
            <a:off x="3190385" y="6422323"/>
            <a:ext cx="3533772"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t>
            </a:r>
            <a:r>
              <a:rPr lang="en-US" sz="3399" dirty="0" err="1">
                <a:solidFill>
                  <a:srgbClr val="000000"/>
                </a:solidFill>
                <a:ea typeface="Open Sauce"/>
                <a:cs typeface="Open Sauce"/>
                <a:sym typeface="Open Sauce"/>
              </a:rPr>
              <a:t>Guiada</a:t>
            </a:r>
            <a:endParaRPr lang="en-US" sz="3399" dirty="0">
              <a:solidFill>
                <a:srgbClr val="000000"/>
              </a:solidFill>
              <a:ea typeface="Open Sauce"/>
              <a:cs typeface="Open Sauce"/>
              <a:sym typeface="Open Sauce"/>
            </a:endParaRPr>
          </a:p>
        </p:txBody>
      </p:sp>
      <p:sp>
        <p:nvSpPr>
          <p:cNvPr id="9" name="TextBox 9"/>
          <p:cNvSpPr txBox="1"/>
          <p:nvPr/>
        </p:nvSpPr>
        <p:spPr>
          <a:xfrm>
            <a:off x="9753600" y="6370433"/>
            <a:ext cx="7205670"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t>
            </a:r>
            <a:r>
              <a:rPr lang="en-US" sz="3399" dirty="0" err="1">
                <a:solidFill>
                  <a:srgbClr val="000000"/>
                </a:solidFill>
                <a:ea typeface="Open Sauce"/>
                <a:cs typeface="Open Sauce"/>
                <a:sym typeface="Open Sauce"/>
              </a:rPr>
              <a:t>Descomposición</a:t>
            </a:r>
            <a:r>
              <a:rPr lang="en-US" sz="3399" dirty="0">
                <a:solidFill>
                  <a:srgbClr val="000000"/>
                </a:solidFill>
                <a:ea typeface="Open Sauce"/>
                <a:cs typeface="Open Sauce"/>
                <a:sym typeface="Open Sauce"/>
              </a:rPr>
              <a:t> de </a:t>
            </a:r>
            <a:r>
              <a:rPr lang="en-US" sz="3399" dirty="0" err="1">
                <a:solidFill>
                  <a:srgbClr val="000000"/>
                </a:solidFill>
                <a:ea typeface="Open Sauce"/>
                <a:cs typeface="Open Sauce"/>
                <a:sym typeface="Open Sauce"/>
              </a:rPr>
              <a:t>Tareas</a:t>
            </a:r>
            <a:endParaRPr lang="en-US" sz="3399" dirty="0">
              <a:solidFill>
                <a:srgbClr val="000000"/>
              </a:solidFill>
              <a:ea typeface="Open Sauce"/>
              <a:cs typeface="Open Sauce"/>
              <a:sym typeface="Open Sauce"/>
            </a:endParaRPr>
          </a:p>
        </p:txBody>
      </p:sp>
      <p:sp>
        <p:nvSpPr>
          <p:cNvPr id="10" name="TextBox 10"/>
          <p:cNvSpPr txBox="1"/>
          <p:nvPr/>
        </p:nvSpPr>
        <p:spPr>
          <a:xfrm>
            <a:off x="9975825" y="2707103"/>
            <a:ext cx="4546197"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Auto-</a:t>
            </a:r>
            <a:r>
              <a:rPr lang="en-US" sz="3399" dirty="0" err="1">
                <a:solidFill>
                  <a:srgbClr val="000000"/>
                </a:solidFill>
                <a:ea typeface="Open Sauce"/>
                <a:cs typeface="Open Sauce"/>
                <a:sym typeface="Open Sauce"/>
              </a:rPr>
              <a:t>Reflexiva</a:t>
            </a:r>
            <a:endParaRPr lang="en-US" sz="3399" dirty="0">
              <a:solidFill>
                <a:srgbClr val="000000"/>
              </a:solidFill>
              <a:ea typeface="Open Sauce"/>
              <a:cs typeface="Open Sauce"/>
              <a:sym typeface="Open Sauce"/>
            </a:endParaRPr>
          </a:p>
        </p:txBody>
      </p:sp>
      <p:sp>
        <p:nvSpPr>
          <p:cNvPr id="11" name="TextBox 11"/>
          <p:cNvSpPr txBox="1"/>
          <p:nvPr/>
        </p:nvSpPr>
        <p:spPr>
          <a:xfrm>
            <a:off x="9972512" y="4332074"/>
            <a:ext cx="4408011" cy="513461"/>
          </a:xfrm>
          <a:prstGeom prst="rect">
            <a:avLst/>
          </a:prstGeom>
        </p:spPr>
        <p:txBody>
          <a:bodyPr wrap="square" lIns="0" tIns="0" rIns="0" bIns="0" rtlCol="0" anchor="t">
            <a:spAutoFit/>
          </a:bodyPr>
          <a:lstStyle/>
          <a:p>
            <a:pPr algn="ctr">
              <a:lnSpc>
                <a:spcPts val="4011"/>
              </a:lnSpc>
              <a:spcBef>
                <a:spcPct val="0"/>
              </a:spcBef>
            </a:pPr>
            <a:r>
              <a:rPr lang="en-US" sz="3399" dirty="0" err="1">
                <a:solidFill>
                  <a:srgbClr val="000000"/>
                </a:solidFill>
                <a:ea typeface="Open Sauce"/>
                <a:cs typeface="Open Sauce"/>
                <a:sym typeface="Open Sauce"/>
              </a:rPr>
              <a:t>CoT</a:t>
            </a:r>
            <a:r>
              <a:rPr lang="en-US" sz="3399" dirty="0">
                <a:solidFill>
                  <a:srgbClr val="000000"/>
                </a:solidFill>
                <a:ea typeface="Open Sauce"/>
                <a:cs typeface="Open Sauce"/>
                <a:sym typeface="Open Sauce"/>
              </a:rPr>
              <a:t> </a:t>
            </a:r>
            <a:r>
              <a:rPr lang="en-US" sz="3399" dirty="0" err="1">
                <a:solidFill>
                  <a:srgbClr val="000000"/>
                </a:solidFill>
                <a:ea typeface="Open Sauce"/>
                <a:cs typeface="Open Sauce"/>
                <a:sym typeface="Open Sauce"/>
              </a:rPr>
              <a:t>Colaborativa</a:t>
            </a:r>
            <a:endParaRPr lang="en-US" sz="3399" dirty="0">
              <a:solidFill>
                <a:srgbClr val="000000"/>
              </a:solidFill>
              <a:ea typeface="Open Sauce"/>
              <a:cs typeface="Open Sauce"/>
              <a:sym typeface="Open Sauce"/>
            </a:endParaRPr>
          </a:p>
        </p:txBody>
      </p:sp>
      <p:sp>
        <p:nvSpPr>
          <p:cNvPr id="13" name="Freeform 13"/>
          <p:cNvSpPr/>
          <p:nvPr/>
        </p:nvSpPr>
        <p:spPr>
          <a:xfrm>
            <a:off x="2656229" y="4459748"/>
            <a:ext cx="444450" cy="462367"/>
          </a:xfrm>
          <a:custGeom>
            <a:avLst/>
            <a:gdLst/>
            <a:ahLst/>
            <a:cxnLst/>
            <a:rect l="l" t="t" r="r" b="b"/>
            <a:pathLst>
              <a:path w="444450" h="462367">
                <a:moveTo>
                  <a:pt x="0" y="0"/>
                </a:moveTo>
                <a:lnTo>
                  <a:pt x="444450" y="0"/>
                </a:lnTo>
                <a:lnTo>
                  <a:pt x="444450" y="462367"/>
                </a:lnTo>
                <a:lnTo>
                  <a:pt x="0" y="4623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Freeform 14"/>
          <p:cNvSpPr/>
          <p:nvPr/>
        </p:nvSpPr>
        <p:spPr>
          <a:xfrm>
            <a:off x="9560854" y="2726723"/>
            <a:ext cx="444450" cy="462367"/>
          </a:xfrm>
          <a:custGeom>
            <a:avLst/>
            <a:gdLst/>
            <a:ahLst/>
            <a:cxnLst/>
            <a:rect l="l" t="t" r="r" b="b"/>
            <a:pathLst>
              <a:path w="444450" h="462367">
                <a:moveTo>
                  <a:pt x="0" y="0"/>
                </a:moveTo>
                <a:lnTo>
                  <a:pt x="444450" y="0"/>
                </a:lnTo>
                <a:lnTo>
                  <a:pt x="444450" y="462366"/>
                </a:lnTo>
                <a:lnTo>
                  <a:pt x="0" y="4623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9531375" y="4300600"/>
            <a:ext cx="444450" cy="462367"/>
          </a:xfrm>
          <a:custGeom>
            <a:avLst/>
            <a:gdLst/>
            <a:ahLst/>
            <a:cxnLst/>
            <a:rect l="l" t="t" r="r" b="b"/>
            <a:pathLst>
              <a:path w="444450" h="462367">
                <a:moveTo>
                  <a:pt x="0" y="0"/>
                </a:moveTo>
                <a:lnTo>
                  <a:pt x="444450" y="0"/>
                </a:lnTo>
                <a:lnTo>
                  <a:pt x="444450" y="462366"/>
                </a:lnTo>
                <a:lnTo>
                  <a:pt x="0" y="4623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17"/>
          <p:cNvSpPr/>
          <p:nvPr/>
        </p:nvSpPr>
        <p:spPr>
          <a:xfrm>
            <a:off x="2656229" y="6473417"/>
            <a:ext cx="444450" cy="462367"/>
          </a:xfrm>
          <a:custGeom>
            <a:avLst/>
            <a:gdLst/>
            <a:ahLst/>
            <a:cxnLst/>
            <a:rect l="l" t="t" r="r" b="b"/>
            <a:pathLst>
              <a:path w="444450" h="462367">
                <a:moveTo>
                  <a:pt x="0" y="0"/>
                </a:moveTo>
                <a:lnTo>
                  <a:pt x="444450" y="0"/>
                </a:lnTo>
                <a:lnTo>
                  <a:pt x="444450" y="462366"/>
                </a:lnTo>
                <a:lnTo>
                  <a:pt x="0" y="4623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9531375" y="6307485"/>
            <a:ext cx="444450" cy="462367"/>
          </a:xfrm>
          <a:custGeom>
            <a:avLst/>
            <a:gdLst/>
            <a:ahLst/>
            <a:cxnLst/>
            <a:rect l="l" t="t" r="r" b="b"/>
            <a:pathLst>
              <a:path w="444450" h="462367">
                <a:moveTo>
                  <a:pt x="0" y="0"/>
                </a:moveTo>
                <a:lnTo>
                  <a:pt x="444450" y="0"/>
                </a:lnTo>
                <a:lnTo>
                  <a:pt x="444450" y="462366"/>
                </a:lnTo>
                <a:lnTo>
                  <a:pt x="0" y="4623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01895F9-ECD3-4965-9A3C-4BADF2CD8484}"/>
              </a:ext>
            </a:extLst>
          </p:cNvPr>
          <p:cNvSpPr txBox="1"/>
          <p:nvPr/>
        </p:nvSpPr>
        <p:spPr>
          <a:xfrm>
            <a:off x="4800600" y="342900"/>
            <a:ext cx="9186832" cy="538734"/>
          </a:xfrm>
          <a:prstGeom prst="rect">
            <a:avLst/>
          </a:prstGeom>
        </p:spPr>
        <p:txBody>
          <a:bodyPr lIns="0" tIns="0" rIns="0" bIns="0" rtlCol="0" anchor="t">
            <a:spAutoFit/>
          </a:bodyPr>
          <a:lstStyle/>
          <a:p>
            <a:pPr marL="0" lvl="0" indent="0" algn="ctr">
              <a:lnSpc>
                <a:spcPts val="4218"/>
              </a:lnSpc>
              <a:spcBef>
                <a:spcPct val="0"/>
              </a:spcBef>
            </a:pPr>
            <a:r>
              <a:rPr lang="en-US" sz="3800" dirty="0">
                <a:solidFill>
                  <a:schemeClr val="accent6">
                    <a:lumMod val="75000"/>
                  </a:schemeClr>
                </a:solidFill>
                <a:ea typeface="Open Sauce"/>
                <a:cs typeface="Open Sauce"/>
                <a:sym typeface="Open Sauce"/>
              </a:rPr>
              <a:t>Cadena de </a:t>
            </a:r>
            <a:r>
              <a:rPr lang="en-US" sz="3800" dirty="0" err="1">
                <a:solidFill>
                  <a:schemeClr val="accent6">
                    <a:lumMod val="75000"/>
                  </a:schemeClr>
                </a:solidFill>
                <a:ea typeface="Open Sauce"/>
                <a:cs typeface="Open Sauce"/>
                <a:sym typeface="Open Sauce"/>
              </a:rPr>
              <a:t>Pensamiento</a:t>
            </a:r>
            <a:r>
              <a:rPr lang="en-US" sz="3800" dirty="0">
                <a:solidFill>
                  <a:schemeClr val="accent6">
                    <a:lumMod val="75000"/>
                  </a:schemeClr>
                </a:solidFill>
                <a:ea typeface="Open Sauce"/>
                <a:cs typeface="Open Sauce"/>
                <a:sym typeface="Open Sauce"/>
              </a:rPr>
              <a:t> Por </a:t>
            </a:r>
            <a:r>
              <a:rPr lang="en-US" sz="3800" dirty="0" err="1">
                <a:solidFill>
                  <a:schemeClr val="accent6">
                    <a:lumMod val="75000"/>
                  </a:schemeClr>
                </a:solidFill>
                <a:ea typeface="Open Sauce"/>
                <a:cs typeface="Open Sauce"/>
                <a:sym typeface="Open Sauce"/>
              </a:rPr>
              <a:t>Tareas</a:t>
            </a:r>
            <a:endParaRPr lang="en-US" sz="3800" dirty="0">
              <a:solidFill>
                <a:schemeClr val="accent6">
                  <a:lumMod val="75000"/>
                </a:schemeClr>
              </a:solidFill>
              <a:ea typeface="Open Sauce"/>
              <a:cs typeface="Open Sauce"/>
              <a:sym typeface="Open Sauce"/>
            </a:endParaRPr>
          </a:p>
        </p:txBody>
      </p:sp>
      <p:sp>
        <p:nvSpPr>
          <p:cNvPr id="7" name="CuadroTexto 6">
            <a:extLst>
              <a:ext uri="{FF2B5EF4-FFF2-40B4-BE49-F238E27FC236}">
                <a16:creationId xmlns:a16="http://schemas.microsoft.com/office/drawing/2014/main" id="{9A0C09BF-E670-4A5A-9FDC-719A7526483F}"/>
              </a:ext>
            </a:extLst>
          </p:cNvPr>
          <p:cNvSpPr txBox="1"/>
          <p:nvPr/>
        </p:nvSpPr>
        <p:spPr>
          <a:xfrm>
            <a:off x="3276600" y="1943100"/>
            <a:ext cx="13300363" cy="6555641"/>
          </a:xfrm>
          <a:prstGeom prst="rect">
            <a:avLst/>
          </a:prstGeom>
          <a:noFill/>
        </p:spPr>
        <p:txBody>
          <a:bodyPr wrap="square">
            <a:spAutoFit/>
          </a:bodyPr>
          <a:lstStyle/>
          <a:p>
            <a:pPr algn="ctr"/>
            <a:r>
              <a:rPr lang="es-MX" sz="2800" dirty="0"/>
              <a:t>Ejemplo: </a:t>
            </a:r>
            <a:r>
              <a:rPr lang="es-MX" sz="2800" dirty="0" err="1"/>
              <a:t>CoT</a:t>
            </a:r>
            <a:r>
              <a:rPr lang="es-MX" sz="2800" dirty="0"/>
              <a:t> por Tareas (Enfoque en Eficiencia Energética)</a:t>
            </a:r>
          </a:p>
          <a:p>
            <a:pPr algn="ctr"/>
            <a:endParaRPr lang="es-MX" sz="2800" dirty="0"/>
          </a:p>
          <a:p>
            <a:pPr>
              <a:buFont typeface="+mj-lt"/>
              <a:buAutoNum type="arabicPeriod"/>
            </a:pPr>
            <a:r>
              <a:rPr lang="es-MX" sz="2800" dirty="0"/>
              <a:t>Define la fotosíntesis en una frase, destacándola como un proceso natural de conversión eficiente de energía solar.</a:t>
            </a:r>
          </a:p>
          <a:p>
            <a:pPr>
              <a:buFont typeface="+mj-lt"/>
              <a:buAutoNum type="arabicPeriod"/>
            </a:pPr>
            <a:endParaRPr lang="es-MX" sz="2800" dirty="0"/>
          </a:p>
          <a:p>
            <a:pPr>
              <a:buFont typeface="+mj-lt"/>
              <a:buAutoNum type="arabicPeriod"/>
            </a:pPr>
            <a:r>
              <a:rPr lang="es-MX" sz="2800" dirty="0"/>
              <a:t>Explica brevemente cómo funciona, enfatizando:</a:t>
            </a:r>
          </a:p>
          <a:p>
            <a:pPr marL="742950" lvl="1" indent="-285750">
              <a:buFont typeface="+mj-lt"/>
              <a:buAutoNum type="arabicPeriod"/>
            </a:pPr>
            <a:r>
              <a:rPr lang="es-MX" sz="2800" dirty="0"/>
              <a:t>Entrada de energía (radiación solar).</a:t>
            </a:r>
          </a:p>
          <a:p>
            <a:pPr marL="742950" lvl="1" indent="-285750">
              <a:buFont typeface="+mj-lt"/>
              <a:buAutoNum type="arabicPeriod"/>
            </a:pPr>
            <a:r>
              <a:rPr lang="es-MX" sz="2800" dirty="0"/>
              <a:t>Conversión y almacenamiento (energía química).</a:t>
            </a:r>
          </a:p>
          <a:p>
            <a:pPr marL="742950" lvl="1" indent="-285750">
              <a:buFont typeface="+mj-lt"/>
              <a:buAutoNum type="arabicPeriod"/>
            </a:pPr>
            <a:r>
              <a:rPr lang="es-MX" sz="2800" dirty="0"/>
              <a:t>Subproductos y pérdidas (oxígeno, calor implícito).</a:t>
            </a:r>
          </a:p>
          <a:p>
            <a:pPr marL="742950" lvl="1" indent="-285750">
              <a:buFont typeface="+mj-lt"/>
              <a:buAutoNum type="arabicPeriod"/>
            </a:pPr>
            <a:endParaRPr lang="es-MX" sz="2800" dirty="0"/>
          </a:p>
          <a:p>
            <a:pPr>
              <a:buFont typeface="+mj-lt"/>
              <a:buAutoNum type="arabicPeriod"/>
            </a:pPr>
            <a:r>
              <a:rPr lang="es-MX" sz="2800" dirty="0"/>
              <a:t>Crea una analogía clara, orientada a estudiantes del diplomado de eficiencia energética, que conecte la fotosíntesis con:</a:t>
            </a:r>
          </a:p>
          <a:p>
            <a:pPr marL="742950" lvl="1" indent="-285750">
              <a:buFont typeface="+mj-lt"/>
              <a:buAutoNum type="arabicPeriod"/>
            </a:pPr>
            <a:r>
              <a:rPr lang="es-MX" sz="2800" dirty="0"/>
              <a:t>Paneles solares</a:t>
            </a:r>
          </a:p>
          <a:p>
            <a:pPr marL="742950" lvl="1" indent="-285750">
              <a:buFont typeface="+mj-lt"/>
              <a:buAutoNum type="arabicPeriod"/>
            </a:pPr>
            <a:r>
              <a:rPr lang="es-MX" sz="2800" dirty="0"/>
              <a:t>Sistemas de almacenamiento energético</a:t>
            </a:r>
          </a:p>
          <a:p>
            <a:pPr marL="742950" lvl="1" indent="-285750">
              <a:buFont typeface="+mj-lt"/>
              <a:buAutoNum type="arabicPeriod"/>
            </a:pPr>
            <a:r>
              <a:rPr lang="es-MX" sz="2800" dirty="0"/>
              <a:t>Indicadores de eficiencia (aprovechamiento vs. desperdicio)</a:t>
            </a:r>
          </a:p>
        </p:txBody>
      </p:sp>
    </p:spTree>
    <p:extLst>
      <p:ext uri="{BB962C8B-B14F-4D97-AF65-F5344CB8AC3E}">
        <p14:creationId xmlns:p14="http://schemas.microsoft.com/office/powerpoint/2010/main" val="9653837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01895F9-ECD3-4965-9A3C-4BADF2CD8484}"/>
              </a:ext>
            </a:extLst>
          </p:cNvPr>
          <p:cNvSpPr txBox="1"/>
          <p:nvPr/>
        </p:nvSpPr>
        <p:spPr>
          <a:xfrm>
            <a:off x="5105400" y="419100"/>
            <a:ext cx="9186832" cy="538734"/>
          </a:xfrm>
          <a:prstGeom prst="rect">
            <a:avLst/>
          </a:prstGeom>
        </p:spPr>
        <p:txBody>
          <a:bodyPr lIns="0" tIns="0" rIns="0" bIns="0" rtlCol="0" anchor="t">
            <a:spAutoFit/>
          </a:bodyPr>
          <a:lstStyle/>
          <a:p>
            <a:pPr marL="0" lvl="0" indent="0" algn="ctr">
              <a:lnSpc>
                <a:spcPts val="4218"/>
              </a:lnSpc>
              <a:spcBef>
                <a:spcPct val="0"/>
              </a:spcBef>
            </a:pPr>
            <a:r>
              <a:rPr lang="en-US" sz="3800" dirty="0">
                <a:solidFill>
                  <a:schemeClr val="accent6">
                    <a:lumMod val="75000"/>
                  </a:schemeClr>
                </a:solidFill>
                <a:ea typeface="Open Sauce"/>
                <a:cs typeface="Open Sauce"/>
                <a:sym typeface="Open Sauce"/>
              </a:rPr>
              <a:t>Cadena de </a:t>
            </a:r>
            <a:r>
              <a:rPr lang="en-US" sz="3800" dirty="0" err="1">
                <a:solidFill>
                  <a:schemeClr val="accent6">
                    <a:lumMod val="75000"/>
                  </a:schemeClr>
                </a:solidFill>
                <a:ea typeface="Open Sauce"/>
                <a:cs typeface="Open Sauce"/>
                <a:sym typeface="Open Sauce"/>
              </a:rPr>
              <a:t>Pensamiento</a:t>
            </a:r>
            <a:r>
              <a:rPr lang="en-US" sz="3800" dirty="0">
                <a:solidFill>
                  <a:schemeClr val="accent6">
                    <a:lumMod val="75000"/>
                  </a:schemeClr>
                </a:solidFill>
                <a:ea typeface="Open Sauce"/>
                <a:cs typeface="Open Sauce"/>
                <a:sym typeface="Open Sauce"/>
              </a:rPr>
              <a:t> </a:t>
            </a:r>
            <a:r>
              <a:rPr lang="en-US" sz="3800" dirty="0" err="1">
                <a:solidFill>
                  <a:schemeClr val="accent6">
                    <a:lumMod val="75000"/>
                  </a:schemeClr>
                </a:solidFill>
                <a:ea typeface="Open Sauce"/>
                <a:cs typeface="Open Sauce"/>
                <a:sym typeface="Open Sauce"/>
              </a:rPr>
              <a:t>Colaborativa</a:t>
            </a:r>
            <a:endParaRPr lang="en-US" sz="3800" dirty="0">
              <a:solidFill>
                <a:schemeClr val="accent6">
                  <a:lumMod val="75000"/>
                </a:schemeClr>
              </a:solidFill>
              <a:ea typeface="Open Sauce"/>
              <a:cs typeface="Open Sauce"/>
              <a:sym typeface="Open Sauce"/>
            </a:endParaRPr>
          </a:p>
        </p:txBody>
      </p:sp>
      <p:sp>
        <p:nvSpPr>
          <p:cNvPr id="7" name="CuadroTexto 6">
            <a:extLst>
              <a:ext uri="{FF2B5EF4-FFF2-40B4-BE49-F238E27FC236}">
                <a16:creationId xmlns:a16="http://schemas.microsoft.com/office/drawing/2014/main" id="{9A0C09BF-E670-4A5A-9FDC-719A7526483F}"/>
              </a:ext>
            </a:extLst>
          </p:cNvPr>
          <p:cNvSpPr txBox="1"/>
          <p:nvPr/>
        </p:nvSpPr>
        <p:spPr>
          <a:xfrm>
            <a:off x="1883901" y="1638300"/>
            <a:ext cx="14520197" cy="7478970"/>
          </a:xfrm>
          <a:prstGeom prst="rect">
            <a:avLst/>
          </a:prstGeom>
          <a:noFill/>
        </p:spPr>
        <p:txBody>
          <a:bodyPr wrap="square">
            <a:spAutoFit/>
          </a:bodyPr>
          <a:lstStyle/>
          <a:p>
            <a:pPr algn="ctr"/>
            <a:r>
              <a:rPr lang="es-MX" sz="2800" b="1" dirty="0"/>
              <a:t>Ejemplo: </a:t>
            </a:r>
            <a:r>
              <a:rPr lang="es-MX" sz="2800" b="1" dirty="0" err="1"/>
              <a:t>CoT</a:t>
            </a:r>
            <a:r>
              <a:rPr lang="es-MX" sz="2800" b="1" dirty="0"/>
              <a:t> Colaborativa </a:t>
            </a:r>
          </a:p>
          <a:p>
            <a:pPr algn="ctr"/>
            <a:endParaRPr lang="es-MX" sz="2400" dirty="0"/>
          </a:p>
          <a:p>
            <a:r>
              <a:rPr lang="es-MX" sz="2400" dirty="0"/>
              <a:t>Crear una explicación de la fotosíntesis como modelo de eficiencia energética, dirigida a estudiantes del diplomado.</a:t>
            </a:r>
          </a:p>
          <a:p>
            <a:r>
              <a:rPr lang="es-MX" sz="2400" dirty="0"/>
              <a:t>Actúa como un equipo de expertos:</a:t>
            </a:r>
          </a:p>
          <a:p>
            <a:pPr marL="342900" indent="-342900">
              <a:buFont typeface="Arial" panose="020B0604020202020204" pitchFamily="34" charset="0"/>
              <a:buChar char="•"/>
            </a:pPr>
            <a:r>
              <a:rPr lang="es-MX" sz="2400" dirty="0"/>
              <a:t>Biólogo: enfocado en el proceso natural y su rendimiento energético.</a:t>
            </a:r>
          </a:p>
          <a:p>
            <a:pPr marL="342900" indent="-342900">
              <a:buFont typeface="Arial" panose="020B0604020202020204" pitchFamily="34" charset="0"/>
              <a:buChar char="•"/>
            </a:pPr>
            <a:r>
              <a:rPr lang="es-MX" sz="2400" dirty="0"/>
              <a:t>Pedagogo: enfocado en el aprendizaje significativo y la transferencia a contextos técnicos.</a:t>
            </a:r>
          </a:p>
          <a:p>
            <a:pPr marL="342900" indent="-342900">
              <a:buFont typeface="Arial" panose="020B0604020202020204" pitchFamily="34" charset="0"/>
              <a:buChar char="•"/>
            </a:pPr>
            <a:r>
              <a:rPr lang="es-MX" sz="2400" dirty="0"/>
              <a:t>Experto en comunicación visual: enfocado en esquemas, flujos de energía y metáforas visuales aplicables a sistemas energéticos.</a:t>
            </a:r>
          </a:p>
          <a:p>
            <a:r>
              <a:rPr lang="es-MX" sz="2400" dirty="0"/>
              <a:t>Fases de trabajo</a:t>
            </a:r>
          </a:p>
          <a:p>
            <a:endParaRPr lang="es-MX" sz="2400" dirty="0"/>
          </a:p>
          <a:p>
            <a:pPr>
              <a:buFont typeface="+mj-lt"/>
              <a:buAutoNum type="arabicPeriod"/>
            </a:pPr>
            <a:r>
              <a:rPr lang="es-MX" sz="2400" dirty="0"/>
              <a:t>Cada experto hará una pregunta al usuario (3 en total) para alinear la explicación, por ejemplo:</a:t>
            </a:r>
          </a:p>
          <a:p>
            <a:pPr marL="742950" lvl="1" indent="-285750">
              <a:buFont typeface="+mj-lt"/>
              <a:buAutoNum type="arabicPeriod"/>
            </a:pPr>
            <a:r>
              <a:rPr lang="es-MX" sz="2400" dirty="0"/>
              <a:t>Nivel técnico del grupo</a:t>
            </a:r>
          </a:p>
          <a:p>
            <a:pPr marL="742950" lvl="1" indent="-285750">
              <a:buFont typeface="+mj-lt"/>
              <a:buAutoNum type="arabicPeriod"/>
            </a:pPr>
            <a:r>
              <a:rPr lang="es-MX" sz="2400" dirty="0"/>
              <a:t>Enfoque del diplomado (industrial, urbano, ambiental)</a:t>
            </a:r>
          </a:p>
          <a:p>
            <a:pPr marL="742950" lvl="1" indent="-285750">
              <a:buFont typeface="+mj-lt"/>
              <a:buAutoNum type="arabicPeriod"/>
            </a:pPr>
            <a:r>
              <a:rPr lang="es-MX" sz="2400" dirty="0"/>
              <a:t>Uso final del contenido (clase, infografía, evaluación)</a:t>
            </a:r>
          </a:p>
          <a:p>
            <a:pPr>
              <a:buFont typeface="+mj-lt"/>
              <a:buAutoNum type="arabicPeriod"/>
            </a:pPr>
            <a:r>
              <a:rPr lang="es-MX" sz="2400" dirty="0"/>
              <a:t>Después de las respuestas, cada experto propondrá:</a:t>
            </a:r>
          </a:p>
          <a:p>
            <a:pPr marL="742950" lvl="1" indent="-285750">
              <a:buFont typeface="+mj-lt"/>
              <a:buAutoNum type="arabicPeriod"/>
            </a:pPr>
            <a:r>
              <a:rPr lang="es-MX" sz="2400" dirty="0"/>
              <a:t>Un aporte inicial desde su disciplina</a:t>
            </a:r>
          </a:p>
          <a:p>
            <a:pPr marL="742950" lvl="1" indent="-285750">
              <a:buFont typeface="+mj-lt"/>
              <a:buAutoNum type="arabicPeriod"/>
            </a:pPr>
            <a:r>
              <a:rPr lang="es-MX" sz="2400" dirty="0"/>
              <a:t>Un paralelismo explícito con sistemas de eficiencia energética</a:t>
            </a:r>
          </a:p>
          <a:p>
            <a:pPr>
              <a:buFont typeface="+mj-lt"/>
              <a:buAutoNum type="arabicPeriod"/>
            </a:pPr>
            <a:r>
              <a:rPr lang="es-MX" sz="2400" dirty="0"/>
              <a:t>Integrarán los aportes en:</a:t>
            </a:r>
          </a:p>
          <a:p>
            <a:pPr marL="742950" lvl="1" indent="-285750">
              <a:buFont typeface="+mj-lt"/>
              <a:buAutoNum type="arabicPeriod"/>
            </a:pPr>
            <a:r>
              <a:rPr lang="es-MX" sz="2400" dirty="0"/>
              <a:t>Una explicación corta de la fotosíntesis como sistema eficiente de conversión energética</a:t>
            </a:r>
          </a:p>
          <a:p>
            <a:pPr marL="742950" lvl="1" indent="-285750">
              <a:buFont typeface="+mj-lt"/>
              <a:buAutoNum type="arabicPeriod"/>
            </a:pPr>
            <a:r>
              <a:rPr lang="es-MX" sz="2400" dirty="0"/>
              <a:t>Una analogía sencilla, comparable a un sistema energético moderno (ej. planta solar + batería)</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5638800" y="3657580"/>
            <a:ext cx="7325791" cy="1485920"/>
          </a:xfrm>
          <a:prstGeom prst="rect">
            <a:avLst/>
          </a:prstGeom>
        </p:spPr>
        <p:txBody>
          <a:bodyPr lIns="0" tIns="0" rIns="0" bIns="0" rtlCol="0" anchor="t">
            <a:spAutoFit/>
          </a:bodyPr>
          <a:lstStyle/>
          <a:p>
            <a:pPr algn="ctr">
              <a:lnSpc>
                <a:spcPts val="12960"/>
              </a:lnSpc>
            </a:pPr>
            <a:r>
              <a:rPr lang="en-US" sz="8000" b="1" dirty="0">
                <a:solidFill>
                  <a:schemeClr val="accent6">
                    <a:lumMod val="75000"/>
                  </a:schemeClr>
                </a:solidFill>
                <a:latin typeface="Trebuchet MS Bold"/>
                <a:ea typeface="Trebuchet MS Bold"/>
                <a:cs typeface="Trebuchet MS Bold"/>
                <a:sym typeface="Trebuchet MS Bold"/>
              </a:rPr>
              <a:t>GRACIAS</a:t>
            </a:r>
          </a:p>
        </p:txBody>
      </p:sp>
    </p:spTree>
    <p:extLst>
      <p:ext uri="{BB962C8B-B14F-4D97-AF65-F5344CB8AC3E}">
        <p14:creationId xmlns:p14="http://schemas.microsoft.com/office/powerpoint/2010/main" val="1823029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3817301" y="2653231"/>
            <a:ext cx="11301259" cy="6286325"/>
          </a:xfrm>
          <a:custGeom>
            <a:avLst/>
            <a:gdLst/>
            <a:ahLst/>
            <a:cxnLst/>
            <a:rect l="l" t="t" r="r" b="b"/>
            <a:pathLst>
              <a:path w="11301259" h="6286325">
                <a:moveTo>
                  <a:pt x="0" y="0"/>
                </a:moveTo>
                <a:lnTo>
                  <a:pt x="11301259" y="0"/>
                </a:lnTo>
                <a:lnTo>
                  <a:pt x="11301259" y="6286326"/>
                </a:lnTo>
                <a:lnTo>
                  <a:pt x="0" y="6286326"/>
                </a:lnTo>
                <a:lnTo>
                  <a:pt x="0" y="0"/>
                </a:lnTo>
                <a:close/>
              </a:path>
            </a:pathLst>
          </a:custGeom>
          <a:blipFill>
            <a:blip r:embed="rId2"/>
            <a:stretch>
              <a:fillRect/>
            </a:stretch>
          </a:blipFill>
        </p:spPr>
      </p:sp>
      <p:sp>
        <p:nvSpPr>
          <p:cNvPr id="5" name="TextBox 5"/>
          <p:cNvSpPr txBox="1"/>
          <p:nvPr/>
        </p:nvSpPr>
        <p:spPr>
          <a:xfrm>
            <a:off x="4861409" y="774038"/>
            <a:ext cx="9213041" cy="577081"/>
          </a:xfrm>
          <a:prstGeom prst="rect">
            <a:avLst/>
          </a:prstGeom>
        </p:spPr>
        <p:txBody>
          <a:bodyPr lIns="0" tIns="0" rIns="0" bIns="0" rtlCol="0" anchor="t">
            <a:spAutoFit/>
          </a:bodyPr>
          <a:lstStyle/>
          <a:p>
            <a:pPr algn="ctr">
              <a:lnSpc>
                <a:spcPts val="4484"/>
              </a:lnSpc>
              <a:spcBef>
                <a:spcPct val="0"/>
              </a:spcBef>
            </a:pPr>
            <a:r>
              <a:rPr lang="en-US" sz="4400" dirty="0">
                <a:solidFill>
                  <a:schemeClr val="accent6">
                    <a:lumMod val="75000"/>
                  </a:schemeClr>
                </a:solidFill>
                <a:ea typeface="Open Sauce"/>
                <a:cs typeface="Open Sauce"/>
                <a:sym typeface="Open Sauce"/>
              </a:rPr>
              <a:t>¿</a:t>
            </a:r>
            <a:r>
              <a:rPr lang="en-US" sz="4400" dirty="0" err="1">
                <a:solidFill>
                  <a:schemeClr val="accent6">
                    <a:lumMod val="75000"/>
                  </a:schemeClr>
                </a:solidFill>
                <a:ea typeface="Open Sauce"/>
                <a:cs typeface="Open Sauce"/>
                <a:sym typeface="Open Sauce"/>
              </a:rPr>
              <a:t>Cómo</a:t>
            </a:r>
            <a:r>
              <a:rPr lang="en-US" sz="4400" dirty="0">
                <a:solidFill>
                  <a:schemeClr val="accent6">
                    <a:lumMod val="75000"/>
                  </a:schemeClr>
                </a:solidFill>
                <a:ea typeface="Open Sauce"/>
                <a:cs typeface="Open Sauce"/>
                <a:sym typeface="Open Sauce"/>
              </a:rPr>
              <a:t> </a:t>
            </a:r>
            <a:r>
              <a:rPr lang="en-US" sz="4400" dirty="0" err="1">
                <a:solidFill>
                  <a:schemeClr val="accent6">
                    <a:lumMod val="75000"/>
                  </a:schemeClr>
                </a:solidFill>
                <a:ea typeface="Open Sauce"/>
                <a:cs typeface="Open Sauce"/>
                <a:sym typeface="Open Sauce"/>
              </a:rPr>
              <a:t>funciona</a:t>
            </a:r>
            <a:r>
              <a:rPr lang="en-US" sz="4400" dirty="0">
                <a:solidFill>
                  <a:schemeClr val="accent6">
                    <a:lumMod val="75000"/>
                  </a:schemeClr>
                </a:solidFill>
                <a:ea typeface="Open Sauce"/>
                <a:cs typeface="Open Sauce"/>
                <a:sym typeface="Open Sauce"/>
              </a:rPr>
              <a:t> la IAG?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1542362" y="2453421"/>
            <a:ext cx="15564500" cy="6400901"/>
          </a:xfrm>
          <a:custGeom>
            <a:avLst/>
            <a:gdLst/>
            <a:ahLst/>
            <a:cxnLst/>
            <a:rect l="l" t="t" r="r" b="b"/>
            <a:pathLst>
              <a:path w="15564500" h="6400901">
                <a:moveTo>
                  <a:pt x="0" y="0"/>
                </a:moveTo>
                <a:lnTo>
                  <a:pt x="15564501" y="0"/>
                </a:lnTo>
                <a:lnTo>
                  <a:pt x="15564501" y="6400901"/>
                </a:lnTo>
                <a:lnTo>
                  <a:pt x="0" y="6400901"/>
                </a:lnTo>
                <a:lnTo>
                  <a:pt x="0" y="0"/>
                </a:lnTo>
                <a:close/>
              </a:path>
            </a:pathLst>
          </a:custGeom>
          <a:blipFill>
            <a:blip r:embed="rId2"/>
            <a:stretch>
              <a:fillRect/>
            </a:stretch>
          </a:blipFill>
        </p:spPr>
      </p:sp>
      <p:sp>
        <p:nvSpPr>
          <p:cNvPr id="5" name="TextBox 5"/>
          <p:cNvSpPr txBox="1"/>
          <p:nvPr/>
        </p:nvSpPr>
        <p:spPr>
          <a:xfrm>
            <a:off x="4718091" y="880101"/>
            <a:ext cx="9213041" cy="577081"/>
          </a:xfrm>
          <a:prstGeom prst="rect">
            <a:avLst/>
          </a:prstGeom>
        </p:spPr>
        <p:txBody>
          <a:bodyPr lIns="0" tIns="0" rIns="0" bIns="0" rtlCol="0" anchor="t">
            <a:spAutoFit/>
          </a:bodyPr>
          <a:lstStyle/>
          <a:p>
            <a:pPr algn="ctr">
              <a:lnSpc>
                <a:spcPts val="4484"/>
              </a:lnSpc>
              <a:spcBef>
                <a:spcPct val="0"/>
              </a:spcBef>
            </a:pPr>
            <a:r>
              <a:rPr lang="en-US" sz="4400" dirty="0">
                <a:solidFill>
                  <a:schemeClr val="accent6">
                    <a:lumMod val="75000"/>
                  </a:schemeClr>
                </a:solidFill>
                <a:ea typeface="Open Sauce"/>
                <a:cs typeface="Open Sauce"/>
                <a:sym typeface="Open Sauce"/>
              </a:rPr>
              <a:t>¿</a:t>
            </a:r>
            <a:r>
              <a:rPr lang="en-US" sz="4400" dirty="0" err="1">
                <a:solidFill>
                  <a:schemeClr val="accent6">
                    <a:lumMod val="75000"/>
                  </a:schemeClr>
                </a:solidFill>
                <a:ea typeface="Open Sauce"/>
                <a:cs typeface="Open Sauce"/>
                <a:sym typeface="Open Sauce"/>
              </a:rPr>
              <a:t>Cómo</a:t>
            </a:r>
            <a:r>
              <a:rPr lang="en-US" sz="4400" dirty="0">
                <a:solidFill>
                  <a:schemeClr val="accent6">
                    <a:lumMod val="75000"/>
                  </a:schemeClr>
                </a:solidFill>
                <a:ea typeface="Open Sauce"/>
                <a:cs typeface="Open Sauce"/>
                <a:sym typeface="Open Sauce"/>
              </a:rPr>
              <a:t> </a:t>
            </a:r>
            <a:r>
              <a:rPr lang="en-US" sz="4400" dirty="0" err="1">
                <a:solidFill>
                  <a:schemeClr val="accent6">
                    <a:lumMod val="75000"/>
                  </a:schemeClr>
                </a:solidFill>
                <a:ea typeface="Open Sauce"/>
                <a:cs typeface="Open Sauce"/>
                <a:sym typeface="Open Sauce"/>
              </a:rPr>
              <a:t>funciona</a:t>
            </a:r>
            <a:r>
              <a:rPr lang="en-US" sz="4400" dirty="0">
                <a:solidFill>
                  <a:schemeClr val="accent6">
                    <a:lumMod val="75000"/>
                  </a:schemeClr>
                </a:solidFill>
                <a:ea typeface="Open Sauce"/>
                <a:cs typeface="Open Sauce"/>
                <a:sym typeface="Open Sauce"/>
              </a:rPr>
              <a:t> la IAG?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1522352" y="1974853"/>
            <a:ext cx="10278072" cy="7515840"/>
          </a:xfrm>
          <a:custGeom>
            <a:avLst/>
            <a:gdLst/>
            <a:ahLst/>
            <a:cxnLst/>
            <a:rect l="l" t="t" r="r" b="b"/>
            <a:pathLst>
              <a:path w="10278072" h="7515840">
                <a:moveTo>
                  <a:pt x="0" y="0"/>
                </a:moveTo>
                <a:lnTo>
                  <a:pt x="10278072" y="0"/>
                </a:lnTo>
                <a:lnTo>
                  <a:pt x="10278072" y="7515840"/>
                </a:lnTo>
                <a:lnTo>
                  <a:pt x="0" y="7515840"/>
                </a:lnTo>
                <a:lnTo>
                  <a:pt x="0" y="0"/>
                </a:lnTo>
                <a:close/>
              </a:path>
            </a:pathLst>
          </a:custGeom>
          <a:blipFill>
            <a:blip r:embed="rId2"/>
            <a:stretch>
              <a:fillRect/>
            </a:stretch>
          </a:blipFill>
        </p:spPr>
      </p:sp>
      <p:sp>
        <p:nvSpPr>
          <p:cNvPr id="5" name="TextBox 5"/>
          <p:cNvSpPr txBox="1"/>
          <p:nvPr/>
        </p:nvSpPr>
        <p:spPr>
          <a:xfrm>
            <a:off x="5181600" y="591732"/>
            <a:ext cx="9213041" cy="577081"/>
          </a:xfrm>
          <a:prstGeom prst="rect">
            <a:avLst/>
          </a:prstGeom>
        </p:spPr>
        <p:txBody>
          <a:bodyPr lIns="0" tIns="0" rIns="0" bIns="0" rtlCol="0" anchor="t">
            <a:spAutoFit/>
          </a:bodyPr>
          <a:lstStyle/>
          <a:p>
            <a:pPr algn="ctr">
              <a:lnSpc>
                <a:spcPts val="4484"/>
              </a:lnSpc>
              <a:spcBef>
                <a:spcPct val="0"/>
              </a:spcBef>
            </a:pPr>
            <a:r>
              <a:rPr lang="en-US" sz="4400" dirty="0">
                <a:solidFill>
                  <a:schemeClr val="accent6">
                    <a:lumMod val="75000"/>
                  </a:schemeClr>
                </a:solidFill>
                <a:ea typeface="Open Sauce"/>
                <a:cs typeface="Open Sauce"/>
                <a:sym typeface="Open Sauce"/>
              </a:rPr>
              <a:t>¿</a:t>
            </a:r>
            <a:r>
              <a:rPr lang="en-US" sz="4400" dirty="0" err="1">
                <a:solidFill>
                  <a:schemeClr val="accent6">
                    <a:lumMod val="75000"/>
                  </a:schemeClr>
                </a:solidFill>
                <a:ea typeface="Open Sauce"/>
                <a:cs typeface="Open Sauce"/>
                <a:sym typeface="Open Sauce"/>
              </a:rPr>
              <a:t>Cómo</a:t>
            </a:r>
            <a:r>
              <a:rPr lang="en-US" sz="4400" dirty="0">
                <a:solidFill>
                  <a:schemeClr val="accent6">
                    <a:lumMod val="75000"/>
                  </a:schemeClr>
                </a:solidFill>
                <a:ea typeface="Open Sauce"/>
                <a:cs typeface="Open Sauce"/>
                <a:sym typeface="Open Sauce"/>
              </a:rPr>
              <a:t> </a:t>
            </a:r>
            <a:r>
              <a:rPr lang="en-US" sz="4400" dirty="0" err="1">
                <a:solidFill>
                  <a:schemeClr val="accent6">
                    <a:lumMod val="75000"/>
                  </a:schemeClr>
                </a:solidFill>
                <a:ea typeface="Open Sauce"/>
                <a:cs typeface="Open Sauce"/>
                <a:sym typeface="Open Sauce"/>
              </a:rPr>
              <a:t>funciona</a:t>
            </a:r>
            <a:r>
              <a:rPr lang="en-US" sz="4400" dirty="0">
                <a:solidFill>
                  <a:schemeClr val="accent6">
                    <a:lumMod val="75000"/>
                  </a:schemeClr>
                </a:solidFill>
                <a:ea typeface="Open Sauce"/>
                <a:cs typeface="Open Sauce"/>
                <a:sym typeface="Open Sauce"/>
              </a:rPr>
              <a:t> la IAG?</a:t>
            </a:r>
          </a:p>
        </p:txBody>
      </p:sp>
      <p:sp>
        <p:nvSpPr>
          <p:cNvPr id="6" name="TextBox 6"/>
          <p:cNvSpPr txBox="1"/>
          <p:nvPr/>
        </p:nvSpPr>
        <p:spPr>
          <a:xfrm>
            <a:off x="12760888" y="8590944"/>
            <a:ext cx="4810504" cy="528487"/>
          </a:xfrm>
          <a:prstGeom prst="rect">
            <a:avLst/>
          </a:prstGeom>
        </p:spPr>
        <p:txBody>
          <a:bodyPr lIns="0" tIns="0" rIns="0" bIns="0" rtlCol="0" anchor="t">
            <a:spAutoFit/>
          </a:bodyPr>
          <a:lstStyle/>
          <a:p>
            <a:pPr algn="ctr">
              <a:lnSpc>
                <a:spcPts val="2142"/>
              </a:lnSpc>
              <a:spcBef>
                <a:spcPct val="0"/>
              </a:spcBef>
            </a:pPr>
            <a:r>
              <a:rPr lang="en-US" sz="1815" b="1" u="sng">
                <a:solidFill>
                  <a:srgbClr val="000000"/>
                </a:solidFill>
                <a:latin typeface="Open Sauce Bold"/>
                <a:ea typeface="Open Sauce Bold"/>
                <a:cs typeface="Open Sauce Bold"/>
                <a:sym typeface="Open Sauce Bold"/>
                <a:hlinkClick r:id="rId3" tooltip="https://www.youtube.com/watch?app=desktop&amp;v=eMlx5fFNoYc"/>
              </a:rPr>
              <a:t>https://www.youtube.com/watch?app=desktop&amp;v=eMlx5fFNoYcárrafo</a:t>
            </a:r>
          </a:p>
        </p:txBody>
      </p:sp>
      <p:sp>
        <p:nvSpPr>
          <p:cNvPr id="7" name="TextBox 7"/>
          <p:cNvSpPr txBox="1"/>
          <p:nvPr/>
        </p:nvSpPr>
        <p:spPr>
          <a:xfrm>
            <a:off x="12558631" y="3522035"/>
            <a:ext cx="5215019" cy="1523111"/>
          </a:xfrm>
          <a:prstGeom prst="rect">
            <a:avLst/>
          </a:prstGeom>
        </p:spPr>
        <p:txBody>
          <a:bodyPr lIns="0" tIns="0" rIns="0" bIns="0" rtlCol="0" anchor="t">
            <a:spAutoFit/>
          </a:bodyPr>
          <a:lstStyle/>
          <a:p>
            <a:pPr algn="ctr">
              <a:lnSpc>
                <a:spcPts val="4012"/>
              </a:lnSpc>
              <a:spcBef>
                <a:spcPct val="0"/>
              </a:spcBef>
            </a:pPr>
            <a:r>
              <a:rPr lang="en-US" sz="3400">
                <a:solidFill>
                  <a:srgbClr val="000000"/>
                </a:solidFill>
                <a:latin typeface="Open Sauce"/>
                <a:ea typeface="Open Sauce"/>
                <a:cs typeface="Open Sauce"/>
                <a:sym typeface="Open Sauce"/>
              </a:rPr>
              <a:t>La generación de texto está basada en probabilidades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TextBox 4"/>
          <p:cNvSpPr txBox="1"/>
          <p:nvPr/>
        </p:nvSpPr>
        <p:spPr>
          <a:xfrm>
            <a:off x="4900364" y="4415389"/>
            <a:ext cx="7811707" cy="1359346"/>
          </a:xfrm>
          <a:prstGeom prst="rect">
            <a:avLst/>
          </a:prstGeom>
        </p:spPr>
        <p:txBody>
          <a:bodyPr lIns="0" tIns="0" rIns="0" bIns="0" rtlCol="0" anchor="t">
            <a:spAutoFit/>
          </a:bodyPr>
          <a:lstStyle/>
          <a:p>
            <a:pPr algn="ctr">
              <a:lnSpc>
                <a:spcPts val="5309"/>
              </a:lnSpc>
              <a:spcBef>
                <a:spcPct val="0"/>
              </a:spcBef>
            </a:pPr>
            <a:r>
              <a:rPr lang="en-US" sz="4500" dirty="0">
                <a:solidFill>
                  <a:schemeClr val="accent6">
                    <a:lumMod val="75000"/>
                  </a:schemeClr>
                </a:solidFill>
                <a:ea typeface="Open Sauce"/>
                <a:cs typeface="Open Sauce"/>
                <a:sym typeface="Open Sauce"/>
              </a:rPr>
              <a:t>¿</a:t>
            </a:r>
            <a:r>
              <a:rPr lang="en-US" sz="4500" dirty="0" err="1">
                <a:solidFill>
                  <a:schemeClr val="accent6">
                    <a:lumMod val="75000"/>
                  </a:schemeClr>
                </a:solidFill>
                <a:ea typeface="Open Sauce"/>
                <a:cs typeface="Open Sauce"/>
                <a:sym typeface="Open Sauce"/>
              </a:rPr>
              <a:t>Cómo</a:t>
            </a:r>
            <a:r>
              <a:rPr lang="en-US" sz="4500" dirty="0">
                <a:solidFill>
                  <a:schemeClr val="accent6">
                    <a:lumMod val="75000"/>
                  </a:schemeClr>
                </a:solidFill>
                <a:ea typeface="Open Sauce"/>
                <a:cs typeface="Open Sauce"/>
                <a:sym typeface="Open Sauce"/>
              </a:rPr>
              <a:t> se da la </a:t>
            </a:r>
            <a:r>
              <a:rPr lang="en-US" sz="4500" dirty="0" err="1">
                <a:solidFill>
                  <a:schemeClr val="accent6">
                    <a:lumMod val="75000"/>
                  </a:schemeClr>
                </a:solidFill>
                <a:ea typeface="Open Sauce"/>
                <a:cs typeface="Open Sauce"/>
                <a:sym typeface="Open Sauce"/>
              </a:rPr>
              <a:t>comunicación</a:t>
            </a:r>
            <a:r>
              <a:rPr lang="en-US" sz="4500" dirty="0">
                <a:solidFill>
                  <a:schemeClr val="accent6">
                    <a:lumMod val="75000"/>
                  </a:schemeClr>
                </a:solidFill>
                <a:ea typeface="Open Sauce"/>
                <a:cs typeface="Open Sauce"/>
                <a:sym typeface="Open Sauce"/>
              </a:rPr>
              <a:t> </a:t>
            </a:r>
            <a:r>
              <a:rPr lang="en-US" sz="4500" dirty="0" err="1">
                <a:solidFill>
                  <a:schemeClr val="accent6">
                    <a:lumMod val="75000"/>
                  </a:schemeClr>
                </a:solidFill>
                <a:ea typeface="Open Sauce"/>
                <a:cs typeface="Open Sauce"/>
                <a:sym typeface="Open Sauce"/>
              </a:rPr>
              <a:t>humano-máquina</a:t>
            </a:r>
            <a:r>
              <a:rPr lang="en-US" sz="4500" dirty="0">
                <a:solidFill>
                  <a:schemeClr val="accent6">
                    <a:lumMod val="75000"/>
                  </a:schemeClr>
                </a:solidFill>
                <a:ea typeface="Open Sauce"/>
                <a:cs typeface="Open Sauce"/>
                <a:sym typeface="Open Sauce"/>
              </a:rPr>
              <a:t>?</a:t>
            </a:r>
          </a:p>
        </p:txBody>
      </p:sp>
      <p:sp>
        <p:nvSpPr>
          <p:cNvPr id="5" name="Freeform 5"/>
          <p:cNvSpPr/>
          <p:nvPr/>
        </p:nvSpPr>
        <p:spPr>
          <a:xfrm rot="-1211895" flipH="1">
            <a:off x="-1005348" y="7200527"/>
            <a:ext cx="5606335" cy="2867047"/>
          </a:xfrm>
          <a:custGeom>
            <a:avLst/>
            <a:gdLst/>
            <a:ahLst/>
            <a:cxnLst/>
            <a:rect l="l" t="t" r="r" b="b"/>
            <a:pathLst>
              <a:path w="5606335" h="2867047">
                <a:moveTo>
                  <a:pt x="5606335" y="0"/>
                </a:moveTo>
                <a:lnTo>
                  <a:pt x="0" y="0"/>
                </a:lnTo>
                <a:lnTo>
                  <a:pt x="0" y="2867047"/>
                </a:lnTo>
                <a:lnTo>
                  <a:pt x="5606335" y="2867047"/>
                </a:lnTo>
                <a:lnTo>
                  <a:pt x="5606335" y="0"/>
                </a:lnTo>
                <a:close/>
              </a:path>
            </a:pathLst>
          </a:custGeom>
          <a:blipFill>
            <a:blip r:embed="rId2"/>
            <a:stretch>
              <a:fillRect l="-104139" t="-121970" b="-43485"/>
            </a:stretch>
          </a:blipFill>
        </p:spPr>
      </p:sp>
      <p:sp>
        <p:nvSpPr>
          <p:cNvPr id="6" name="Freeform 6"/>
          <p:cNvSpPr/>
          <p:nvPr/>
        </p:nvSpPr>
        <p:spPr>
          <a:xfrm rot="-1372601" flipH="1">
            <a:off x="13819123" y="1006982"/>
            <a:ext cx="5662151" cy="2379890"/>
          </a:xfrm>
          <a:custGeom>
            <a:avLst/>
            <a:gdLst/>
            <a:ahLst/>
            <a:cxnLst/>
            <a:rect l="l" t="t" r="r" b="b"/>
            <a:pathLst>
              <a:path w="5662151" h="2379890">
                <a:moveTo>
                  <a:pt x="5662151" y="0"/>
                </a:moveTo>
                <a:lnTo>
                  <a:pt x="0" y="0"/>
                </a:lnTo>
                <a:lnTo>
                  <a:pt x="0" y="2379890"/>
                </a:lnTo>
                <a:lnTo>
                  <a:pt x="5662151" y="2379890"/>
                </a:lnTo>
                <a:lnTo>
                  <a:pt x="5662151" y="0"/>
                </a:lnTo>
                <a:close/>
              </a:path>
            </a:pathLst>
          </a:custGeom>
          <a:blipFill>
            <a:blip r:embed="rId3"/>
            <a:stretch>
              <a:fillRect t="-91813" r="-96672" b="-119351"/>
            </a:stretch>
          </a:blipFill>
          <a:ln cap="sq">
            <a:noFill/>
            <a:prstDash val="solid"/>
            <a:miter/>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20000"/>
            <a:lumOff val="80000"/>
            <a:alpha val="55000"/>
          </a:schemeClr>
        </a:solidFill>
        <a:effectLst/>
      </p:bgPr>
    </p:bg>
    <p:spTree>
      <p:nvGrpSpPr>
        <p:cNvPr id="1" name=""/>
        <p:cNvGrpSpPr/>
        <p:nvPr/>
      </p:nvGrpSpPr>
      <p:grpSpPr>
        <a:xfrm>
          <a:off x="0" y="0"/>
          <a:ext cx="0" cy="0"/>
          <a:chOff x="0" y="0"/>
          <a:chExt cx="0" cy="0"/>
        </a:xfrm>
      </p:grpSpPr>
      <p:sp>
        <p:nvSpPr>
          <p:cNvPr id="4" name="Freeform 4"/>
          <p:cNvSpPr/>
          <p:nvPr/>
        </p:nvSpPr>
        <p:spPr>
          <a:xfrm>
            <a:off x="0" y="1028700"/>
            <a:ext cx="7960977" cy="8813156"/>
          </a:xfrm>
          <a:custGeom>
            <a:avLst/>
            <a:gdLst/>
            <a:ahLst/>
            <a:cxnLst/>
            <a:rect l="l" t="t" r="r" b="b"/>
            <a:pathLst>
              <a:path w="7960977" h="8813156">
                <a:moveTo>
                  <a:pt x="0" y="0"/>
                </a:moveTo>
                <a:lnTo>
                  <a:pt x="7960977" y="0"/>
                </a:lnTo>
                <a:lnTo>
                  <a:pt x="7960977" y="8813156"/>
                </a:lnTo>
                <a:lnTo>
                  <a:pt x="0" y="8813156"/>
                </a:lnTo>
                <a:lnTo>
                  <a:pt x="0" y="0"/>
                </a:lnTo>
                <a:close/>
              </a:path>
            </a:pathLst>
          </a:custGeom>
          <a:blipFill>
            <a:blip r:embed="rId2"/>
            <a:stretch>
              <a:fillRect l="-34539" r="-31310"/>
            </a:stretch>
          </a:blipFill>
        </p:spPr>
      </p:sp>
      <p:sp>
        <p:nvSpPr>
          <p:cNvPr id="5" name="TextBox 5"/>
          <p:cNvSpPr txBox="1"/>
          <p:nvPr/>
        </p:nvSpPr>
        <p:spPr>
          <a:xfrm>
            <a:off x="9451132" y="2498471"/>
            <a:ext cx="7230146" cy="4636654"/>
          </a:xfrm>
          <a:prstGeom prst="rect">
            <a:avLst/>
          </a:prstGeom>
        </p:spPr>
        <p:txBody>
          <a:bodyPr lIns="0" tIns="0" rIns="0" bIns="0" rtlCol="0" anchor="t">
            <a:spAutoFit/>
          </a:bodyPr>
          <a:lstStyle/>
          <a:p>
            <a:pPr algn="just">
              <a:lnSpc>
                <a:spcPts val="5206"/>
              </a:lnSpc>
            </a:pPr>
            <a:r>
              <a:rPr lang="en-US" sz="4000" dirty="0">
                <a:solidFill>
                  <a:srgbClr val="000000"/>
                </a:solidFill>
                <a:ea typeface="Open Sauce"/>
                <a:cs typeface="Open Sauce"/>
                <a:sym typeface="Open Sauce"/>
              </a:rPr>
              <a:t>Un prompt es una </a:t>
            </a:r>
            <a:r>
              <a:rPr lang="en-US" sz="4000" b="1" dirty="0" err="1">
                <a:solidFill>
                  <a:srgbClr val="2D28A9"/>
                </a:solidFill>
                <a:ea typeface="Open Sauce Bold"/>
                <a:cs typeface="Open Sauce Bold"/>
                <a:sym typeface="Open Sauce Bold"/>
              </a:rPr>
              <a:t>instrucción</a:t>
            </a:r>
            <a:r>
              <a:rPr lang="en-US" sz="4000" dirty="0">
                <a:solidFill>
                  <a:srgbClr val="000000"/>
                </a:solidFill>
                <a:ea typeface="Open Sauce"/>
                <a:cs typeface="Open Sauce"/>
                <a:sym typeface="Open Sauce"/>
              </a:rPr>
              <a:t> o entrada que le das a una </a:t>
            </a:r>
            <a:r>
              <a:rPr lang="en-US" sz="4000" dirty="0" err="1">
                <a:solidFill>
                  <a:srgbClr val="000000"/>
                </a:solidFill>
                <a:ea typeface="Open Sauce"/>
                <a:cs typeface="Open Sauce"/>
                <a:sym typeface="Open Sauce"/>
              </a:rPr>
              <a:t>inteligencia</a:t>
            </a:r>
            <a:r>
              <a:rPr lang="en-US" sz="4000" dirty="0">
                <a:solidFill>
                  <a:srgbClr val="000000"/>
                </a:solidFill>
                <a:ea typeface="Open Sauce"/>
                <a:cs typeface="Open Sauce"/>
                <a:sym typeface="Open Sauce"/>
              </a:rPr>
              <a:t> artificial (</a:t>
            </a:r>
            <a:r>
              <a:rPr lang="en-US" sz="4000" dirty="0" err="1">
                <a:solidFill>
                  <a:srgbClr val="000000"/>
                </a:solidFill>
                <a:ea typeface="Open Sauce"/>
                <a:cs typeface="Open Sauce"/>
                <a:sym typeface="Open Sauce"/>
              </a:rPr>
              <a:t>como</a:t>
            </a:r>
            <a:r>
              <a:rPr lang="en-US" sz="4000" dirty="0">
                <a:solidFill>
                  <a:srgbClr val="000000"/>
                </a:solidFill>
                <a:ea typeface="Open Sauce"/>
                <a:cs typeface="Open Sauce"/>
                <a:sym typeface="Open Sauce"/>
              </a:rPr>
              <a:t> </a:t>
            </a:r>
            <a:r>
              <a:rPr lang="en-US" sz="4000" dirty="0" err="1">
                <a:solidFill>
                  <a:srgbClr val="000000"/>
                </a:solidFill>
                <a:ea typeface="Open Sauce"/>
                <a:cs typeface="Open Sauce"/>
                <a:sym typeface="Open Sauce"/>
              </a:rPr>
              <a:t>ChatGPT</a:t>
            </a:r>
            <a:r>
              <a:rPr lang="en-US" sz="4000" dirty="0">
                <a:solidFill>
                  <a:srgbClr val="000000"/>
                </a:solidFill>
                <a:ea typeface="Open Sauce"/>
                <a:cs typeface="Open Sauce"/>
                <a:sym typeface="Open Sauce"/>
              </a:rPr>
              <a:t>, DALL·E, </a:t>
            </a:r>
            <a:r>
              <a:rPr lang="en-US" sz="4000" dirty="0" err="1">
                <a:solidFill>
                  <a:srgbClr val="000000"/>
                </a:solidFill>
                <a:ea typeface="Open Sauce"/>
                <a:cs typeface="Open Sauce"/>
                <a:sym typeface="Open Sauce"/>
              </a:rPr>
              <a:t>Midjourney</a:t>
            </a:r>
            <a:r>
              <a:rPr lang="en-US" sz="4000" dirty="0">
                <a:solidFill>
                  <a:srgbClr val="000000"/>
                </a:solidFill>
                <a:ea typeface="Open Sauce"/>
                <a:cs typeface="Open Sauce"/>
                <a:sym typeface="Open Sauce"/>
              </a:rPr>
              <a:t>, etc.) para que </a:t>
            </a:r>
            <a:r>
              <a:rPr lang="en-US" sz="4000" dirty="0" err="1">
                <a:solidFill>
                  <a:srgbClr val="EB3F53"/>
                </a:solidFill>
                <a:ea typeface="Open Sauce"/>
                <a:cs typeface="Open Sauce"/>
                <a:sym typeface="Open Sauce"/>
              </a:rPr>
              <a:t>genere</a:t>
            </a:r>
            <a:r>
              <a:rPr lang="en-US" sz="4000" dirty="0">
                <a:solidFill>
                  <a:srgbClr val="000000"/>
                </a:solidFill>
                <a:ea typeface="Open Sauce"/>
                <a:cs typeface="Open Sauce"/>
                <a:sym typeface="Open Sauce"/>
              </a:rPr>
              <a:t> una </a:t>
            </a:r>
            <a:r>
              <a:rPr lang="en-US" sz="4000" dirty="0" err="1">
                <a:solidFill>
                  <a:srgbClr val="000000"/>
                </a:solidFill>
                <a:ea typeface="Open Sauce"/>
                <a:cs typeface="Open Sauce"/>
                <a:sym typeface="Open Sauce"/>
              </a:rPr>
              <a:t>respuesta</a:t>
            </a:r>
            <a:r>
              <a:rPr lang="en-US" sz="4000" dirty="0">
                <a:solidFill>
                  <a:srgbClr val="000000"/>
                </a:solidFill>
                <a:ea typeface="Open Sauce"/>
                <a:cs typeface="Open Sauce"/>
                <a:sym typeface="Open Sauce"/>
              </a:rPr>
              <a:t>, imagen, audio o </a:t>
            </a:r>
            <a:r>
              <a:rPr lang="en-US" sz="4000" dirty="0" err="1">
                <a:solidFill>
                  <a:srgbClr val="000000"/>
                </a:solidFill>
                <a:ea typeface="Open Sauce"/>
                <a:cs typeface="Open Sauce"/>
                <a:sym typeface="Open Sauce"/>
              </a:rPr>
              <a:t>cualquier</a:t>
            </a:r>
            <a:r>
              <a:rPr lang="en-US" sz="4000" dirty="0">
                <a:solidFill>
                  <a:srgbClr val="000000"/>
                </a:solidFill>
                <a:ea typeface="Open Sauce"/>
                <a:cs typeface="Open Sauce"/>
                <a:sym typeface="Open Sauce"/>
              </a:rPr>
              <a:t> </a:t>
            </a:r>
            <a:r>
              <a:rPr lang="en-US" sz="4000" dirty="0" err="1">
                <a:solidFill>
                  <a:srgbClr val="000000"/>
                </a:solidFill>
                <a:ea typeface="Open Sauce"/>
                <a:cs typeface="Open Sauce"/>
                <a:sym typeface="Open Sauce"/>
              </a:rPr>
              <a:t>otro</a:t>
            </a:r>
            <a:r>
              <a:rPr lang="en-US" sz="4000" dirty="0">
                <a:solidFill>
                  <a:srgbClr val="000000"/>
                </a:solidFill>
                <a:ea typeface="Open Sauce"/>
                <a:cs typeface="Open Sauce"/>
                <a:sym typeface="Open Sauce"/>
              </a:rPr>
              <a:t> </a:t>
            </a:r>
            <a:r>
              <a:rPr lang="en-US" sz="4000" dirty="0" err="1">
                <a:solidFill>
                  <a:srgbClr val="000000"/>
                </a:solidFill>
                <a:ea typeface="Open Sauce"/>
                <a:cs typeface="Open Sauce"/>
                <a:sym typeface="Open Sauce"/>
              </a:rPr>
              <a:t>tipo</a:t>
            </a:r>
            <a:r>
              <a:rPr lang="en-US" sz="4000" dirty="0">
                <a:solidFill>
                  <a:srgbClr val="000000"/>
                </a:solidFill>
                <a:ea typeface="Open Sauce"/>
                <a:cs typeface="Open Sauce"/>
                <a:sym typeface="Open Sauce"/>
              </a:rPr>
              <a:t> de </a:t>
            </a:r>
            <a:r>
              <a:rPr lang="en-US" sz="4000" dirty="0" err="1">
                <a:solidFill>
                  <a:srgbClr val="000000"/>
                </a:solidFill>
                <a:ea typeface="Open Sauce"/>
                <a:cs typeface="Open Sauce"/>
                <a:sym typeface="Open Sauce"/>
              </a:rPr>
              <a:t>contenido</a:t>
            </a:r>
            <a:r>
              <a:rPr lang="en-US" sz="4000" dirty="0">
                <a:solidFill>
                  <a:srgbClr val="000000"/>
                </a:solidFill>
                <a:ea typeface="Open Sauce"/>
                <a:cs typeface="Open Sauce"/>
                <a:sym typeface="Open Sauce"/>
              </a:rPr>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TotalTime>
  <Words>2388</Words>
  <Application>Microsoft Office PowerPoint</Application>
  <PresentationFormat>Personalizado</PresentationFormat>
  <Paragraphs>286</Paragraphs>
  <Slides>46</Slides>
  <Notes>2</Notes>
  <HiddenSlides>0</HiddenSlides>
  <MMClips>0</MMClips>
  <ScaleCrop>false</ScaleCrop>
  <HeadingPairs>
    <vt:vector size="8" baseType="variant">
      <vt:variant>
        <vt:lpstr>Fuentes usadas</vt:lpstr>
      </vt:variant>
      <vt:variant>
        <vt:i4>7</vt:i4>
      </vt:variant>
      <vt:variant>
        <vt:lpstr>Tema</vt:lpstr>
      </vt:variant>
      <vt:variant>
        <vt:i4>2</vt:i4>
      </vt:variant>
      <vt:variant>
        <vt:lpstr>Servidores OLE incrustados</vt:lpstr>
      </vt:variant>
      <vt:variant>
        <vt:i4>1</vt:i4>
      </vt:variant>
      <vt:variant>
        <vt:lpstr>Títulos de diapositiva</vt:lpstr>
      </vt:variant>
      <vt:variant>
        <vt:i4>46</vt:i4>
      </vt:variant>
    </vt:vector>
  </HeadingPairs>
  <TitlesOfParts>
    <vt:vector size="56" baseType="lpstr">
      <vt:lpstr>Verdana</vt:lpstr>
      <vt:lpstr>Open Sans Bold</vt:lpstr>
      <vt:lpstr>Calibri</vt:lpstr>
      <vt:lpstr>Open Sauce</vt:lpstr>
      <vt:lpstr>Arial</vt:lpstr>
      <vt:lpstr>Trebuchet MS Bold</vt:lpstr>
      <vt:lpstr>Open Sauce Bold</vt:lpstr>
      <vt:lpstr>Office Theme</vt:lpstr>
      <vt:lpstr>Tema de Office</vt:lpstr>
      <vt:lpstr>Worksheet</vt:lpstr>
      <vt:lpstr>Inteligencia Artificial Generativa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Inteligencia Artificial Generativa parte 1</dc:title>
  <cp:lastModifiedBy>User</cp:lastModifiedBy>
  <cp:revision>30</cp:revision>
  <dcterms:created xsi:type="dcterms:W3CDTF">2006-08-16T00:00:00Z</dcterms:created>
  <dcterms:modified xsi:type="dcterms:W3CDTF">2026-01-17T14:02:52Z</dcterms:modified>
  <dc:identifier>DAGzrdNGGV4</dc:identifier>
</cp:coreProperties>
</file>

<file path=docProps/thumbnail.jpeg>
</file>